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8" r:id="rId2"/>
    <p:sldId id="259" r:id="rId3"/>
    <p:sldId id="260" r:id="rId4"/>
    <p:sldId id="261" r:id="rId5"/>
    <p:sldId id="262" r:id="rId6"/>
    <p:sldId id="285" r:id="rId7"/>
    <p:sldId id="257" r:id="rId8"/>
    <p:sldId id="264" r:id="rId9"/>
    <p:sldId id="288" r:id="rId10"/>
    <p:sldId id="283" r:id="rId11"/>
    <p:sldId id="284" r:id="rId12"/>
    <p:sldId id="266" r:id="rId13"/>
    <p:sldId id="270" r:id="rId14"/>
    <p:sldId id="310" r:id="rId15"/>
    <p:sldId id="311" r:id="rId16"/>
    <p:sldId id="312" r:id="rId17"/>
    <p:sldId id="313" r:id="rId18"/>
    <p:sldId id="271" r:id="rId19"/>
    <p:sldId id="291" r:id="rId20"/>
    <p:sldId id="292" r:id="rId21"/>
    <p:sldId id="293" r:id="rId22"/>
    <p:sldId id="296" r:id="rId23"/>
    <p:sldId id="297" r:id="rId24"/>
    <p:sldId id="294" r:id="rId25"/>
    <p:sldId id="298" r:id="rId26"/>
    <p:sldId id="323" r:id="rId27"/>
    <p:sldId id="299" r:id="rId28"/>
    <p:sldId id="300" r:id="rId29"/>
    <p:sldId id="305" r:id="rId30"/>
    <p:sldId id="301" r:id="rId31"/>
    <p:sldId id="302" r:id="rId32"/>
    <p:sldId id="303" r:id="rId33"/>
    <p:sldId id="304" r:id="rId34"/>
    <p:sldId id="306" r:id="rId35"/>
    <p:sldId id="307" r:id="rId36"/>
    <p:sldId id="309" r:id="rId37"/>
    <p:sldId id="316" r:id="rId38"/>
    <p:sldId id="314" r:id="rId39"/>
    <p:sldId id="315" r:id="rId40"/>
    <p:sldId id="320" r:id="rId41"/>
    <p:sldId id="321" r:id="rId42"/>
    <p:sldId id="322" r:id="rId43"/>
    <p:sldId id="272" r:id="rId44"/>
    <p:sldId id="289" r:id="rId45"/>
    <p:sldId id="278" r:id="rId46"/>
    <p:sldId id="279" r:id="rId47"/>
    <p:sldId id="280" r:id="rId48"/>
    <p:sldId id="268" r:id="rId49"/>
    <p:sldId id="282" r:id="rId50"/>
    <p:sldId id="290" r:id="rId51"/>
    <p:sldId id="275" r:id="rId52"/>
    <p:sldId id="281" r:id="rId53"/>
    <p:sldId id="286" r:id="rId5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1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883" autoAdjust="0"/>
    <p:restoredTop sz="94676"/>
  </p:normalViewPr>
  <p:slideViewPr>
    <p:cSldViewPr snapToGrid="0">
      <p:cViewPr varScale="1">
        <p:scale>
          <a:sx n="104" d="100"/>
          <a:sy n="104" d="100"/>
        </p:scale>
        <p:origin x="186" y="114"/>
      </p:cViewPr>
      <p:guideLst/>
    </p:cSldViewPr>
  </p:slid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EDFFF4-D544-A74C-9128-C0CD4D856F37}" type="doc">
      <dgm:prSet loTypeId="urn:microsoft.com/office/officeart/2005/8/layout/StepDownProcess" loCatId="" qsTypeId="urn:microsoft.com/office/officeart/2005/8/quickstyle/simple1" qsCatId="simple" csTypeId="urn:microsoft.com/office/officeart/2005/8/colors/accent1_5" csCatId="accent1" phldr="1"/>
      <dgm:spPr/>
      <dgm:t>
        <a:bodyPr/>
        <a:lstStyle/>
        <a:p>
          <a:endParaRPr lang="zh-TW" altLang="en-US"/>
        </a:p>
      </dgm:t>
    </dgm:pt>
    <dgm:pt modelId="{527B18BB-4CF0-9840-9226-9C95F04A719F}">
      <dgm:prSet phldrT="[文字]" custT="1"/>
      <dgm:spPr/>
      <dgm:t>
        <a:bodyPr/>
        <a:lstStyle/>
        <a:p>
          <a:r>
            <a:rPr lang="zh-TW" altLang="en-US" sz="1200" dirty="0">
              <a:latin typeface="標楷體" panose="03000509000000000000" pitchFamily="65" charset="-120"/>
              <a:ea typeface="Kaiti TC" panose="02010600040101010101" pitchFamily="2" charset="-120"/>
            </a:rPr>
            <a:t>輸入基本資料</a:t>
          </a:r>
        </a:p>
      </dgm:t>
    </dgm:pt>
    <dgm:pt modelId="{760B15BF-472E-E744-B5BC-F925E3CE5BCE}" type="parTrans" cxnId="{697FF9E0-D3F6-264D-AA10-9D5E38F4AD68}">
      <dgm:prSet/>
      <dgm:spPr/>
      <dgm:t>
        <a:bodyPr/>
        <a:lstStyle/>
        <a:p>
          <a:endParaRPr lang="zh-TW" altLang="en-US"/>
        </a:p>
      </dgm:t>
    </dgm:pt>
    <dgm:pt modelId="{EA570CD9-2652-3140-B282-418BBB176FD4}" type="sibTrans" cxnId="{697FF9E0-D3F6-264D-AA10-9D5E38F4AD68}">
      <dgm:prSet/>
      <dgm:spPr/>
      <dgm:t>
        <a:bodyPr/>
        <a:lstStyle/>
        <a:p>
          <a:endParaRPr lang="zh-TW" altLang="en-US"/>
        </a:p>
      </dgm:t>
    </dgm:pt>
    <dgm:pt modelId="{63DABDA5-B136-8F4F-BE0F-525B9A79AF32}">
      <dgm:prSet phldrT="[文字]" custT="1"/>
      <dgm:spPr/>
      <dgm:t>
        <a:bodyPr/>
        <a:lstStyle/>
        <a:p>
          <a:r>
            <a:rPr lang="en-US" altLang="zh-TW" sz="1200" dirty="0" err="1"/>
            <a:t>Login.cs</a:t>
          </a:r>
          <a:endParaRPr lang="zh-TW" altLang="en-US" sz="1200" dirty="0"/>
        </a:p>
      </dgm:t>
    </dgm:pt>
    <dgm:pt modelId="{EFBF1C99-B488-3946-BD85-6BBE6FAF82BE}" type="parTrans" cxnId="{30917A8A-B11D-0143-B6B4-4DBC6F5113B6}">
      <dgm:prSet/>
      <dgm:spPr/>
      <dgm:t>
        <a:bodyPr/>
        <a:lstStyle/>
        <a:p>
          <a:endParaRPr lang="zh-TW" altLang="en-US"/>
        </a:p>
      </dgm:t>
    </dgm:pt>
    <dgm:pt modelId="{1165EFC9-7549-D940-BD58-32431EA95899}" type="sibTrans" cxnId="{30917A8A-B11D-0143-B6B4-4DBC6F5113B6}">
      <dgm:prSet/>
      <dgm:spPr/>
      <dgm:t>
        <a:bodyPr/>
        <a:lstStyle/>
        <a:p>
          <a:endParaRPr lang="zh-TW" altLang="en-US"/>
        </a:p>
      </dgm:t>
    </dgm:pt>
    <dgm:pt modelId="{D90DB5E8-D999-C942-A090-F78A8254B138}">
      <dgm:prSet phldrT="[文字]" custT="1"/>
      <dgm:spPr/>
      <dgm:t>
        <a:bodyPr/>
        <a:lstStyle/>
        <a:p>
          <a:r>
            <a:rPr lang="zh-TW" altLang="en-US" sz="1200" dirty="0">
              <a:latin typeface="標楷體" panose="03000509000000000000" pitchFamily="65" charset="-120"/>
              <a:ea typeface="Kaiti TC" panose="02010600040101010101" pitchFamily="2" charset="-120"/>
            </a:rPr>
            <a:t>依據樓層選擇</a:t>
          </a:r>
          <a:endParaRPr lang="en-US" altLang="zh-TW" sz="1200" dirty="0">
            <a:latin typeface="標楷體" panose="03000509000000000000" pitchFamily="65" charset="-120"/>
            <a:ea typeface="Kaiti TC" panose="02010600040101010101" pitchFamily="2" charset="-120"/>
          </a:endParaRPr>
        </a:p>
        <a:p>
          <a:r>
            <a:rPr lang="zh-TW" altLang="en-US" sz="1200" dirty="0">
              <a:latin typeface="標楷體" panose="03000509000000000000" pitchFamily="65" charset="-120"/>
              <a:ea typeface="Kaiti TC" panose="02010600040101010101" pitchFamily="2" charset="-120"/>
            </a:rPr>
            <a:t>日期、時段、座位</a:t>
          </a:r>
        </a:p>
      </dgm:t>
    </dgm:pt>
    <dgm:pt modelId="{05E93676-2EDE-8E45-AF08-EE84FAAD8F97}" type="parTrans" cxnId="{FF384272-A118-B640-A2A2-5C3A43C773DF}">
      <dgm:prSet/>
      <dgm:spPr/>
      <dgm:t>
        <a:bodyPr/>
        <a:lstStyle/>
        <a:p>
          <a:endParaRPr lang="zh-TW" altLang="en-US"/>
        </a:p>
      </dgm:t>
    </dgm:pt>
    <dgm:pt modelId="{686D7124-BC78-AA4D-AA66-9B6756BB69A4}" type="sibTrans" cxnId="{FF384272-A118-B640-A2A2-5C3A43C773DF}">
      <dgm:prSet/>
      <dgm:spPr/>
      <dgm:t>
        <a:bodyPr/>
        <a:lstStyle/>
        <a:p>
          <a:endParaRPr lang="zh-TW" altLang="en-US"/>
        </a:p>
      </dgm:t>
    </dgm:pt>
    <dgm:pt modelId="{F90DD894-E298-4044-A857-DCF1EC55D7C1}">
      <dgm:prSet phldrT="[文字]" custT="1"/>
      <dgm:spPr/>
      <dgm:t>
        <a:bodyPr/>
        <a:lstStyle/>
        <a:p>
          <a:r>
            <a:rPr lang="en-US" altLang="zh-TW" sz="1200" dirty="0" err="1"/>
            <a:t>First.cs</a:t>
          </a:r>
          <a:r>
            <a:rPr lang="en-US" altLang="zh-TW" sz="1200" dirty="0"/>
            <a:t>/</a:t>
          </a:r>
          <a:r>
            <a:rPr lang="en-US" altLang="zh-TW" sz="1200" dirty="0" err="1"/>
            <a:t>Second.cs</a:t>
          </a:r>
          <a:endParaRPr lang="zh-TW" altLang="en-US" sz="1200" dirty="0"/>
        </a:p>
      </dgm:t>
    </dgm:pt>
    <dgm:pt modelId="{40181A8F-D332-4F4B-B22C-0FB1947C28A7}" type="parTrans" cxnId="{5A26FEF6-DBB9-8944-8F7C-D553387CB5DF}">
      <dgm:prSet/>
      <dgm:spPr/>
      <dgm:t>
        <a:bodyPr/>
        <a:lstStyle/>
        <a:p>
          <a:endParaRPr lang="zh-TW" altLang="en-US"/>
        </a:p>
      </dgm:t>
    </dgm:pt>
    <dgm:pt modelId="{84F73267-2701-104D-A623-6386B5D400F4}" type="sibTrans" cxnId="{5A26FEF6-DBB9-8944-8F7C-D553387CB5DF}">
      <dgm:prSet/>
      <dgm:spPr/>
      <dgm:t>
        <a:bodyPr/>
        <a:lstStyle/>
        <a:p>
          <a:endParaRPr lang="zh-TW" altLang="en-US"/>
        </a:p>
      </dgm:t>
    </dgm:pt>
    <dgm:pt modelId="{86044FC3-3EDD-0C4C-8D77-E49E7D55C6A6}">
      <dgm:prSet phldrT="[文字]" custT="1"/>
      <dgm:spPr/>
      <dgm:t>
        <a:bodyPr/>
        <a:lstStyle/>
        <a:p>
          <a:r>
            <a:rPr lang="zh-TW" altLang="en-US" sz="1200" dirty="0"/>
            <a:t>點餐（可省略）</a:t>
          </a:r>
        </a:p>
      </dgm:t>
    </dgm:pt>
    <dgm:pt modelId="{C30F27A4-9382-CE49-8E4F-4633865539F1}" type="parTrans" cxnId="{847CE58F-0370-2941-B1AD-5B1BE72DFC1C}">
      <dgm:prSet/>
      <dgm:spPr/>
      <dgm:t>
        <a:bodyPr/>
        <a:lstStyle/>
        <a:p>
          <a:endParaRPr lang="zh-TW" altLang="en-US"/>
        </a:p>
      </dgm:t>
    </dgm:pt>
    <dgm:pt modelId="{593394B2-C899-DA46-BBED-25D941B5FD5D}" type="sibTrans" cxnId="{847CE58F-0370-2941-B1AD-5B1BE72DFC1C}">
      <dgm:prSet/>
      <dgm:spPr/>
      <dgm:t>
        <a:bodyPr/>
        <a:lstStyle/>
        <a:p>
          <a:endParaRPr lang="zh-TW" altLang="en-US"/>
        </a:p>
      </dgm:t>
    </dgm:pt>
    <dgm:pt modelId="{5341CB0F-63D7-D343-95D1-DB7567C4C89A}">
      <dgm:prSet phldrT="[文字]" custT="1"/>
      <dgm:spPr/>
      <dgm:t>
        <a:bodyPr/>
        <a:lstStyle/>
        <a:p>
          <a:pPr algn="l"/>
          <a:r>
            <a:rPr lang="en-US" altLang="zh-TW" sz="1200" dirty="0" err="1"/>
            <a:t>Menu.cs</a:t>
          </a:r>
          <a:endParaRPr lang="zh-TW" altLang="en-US" sz="1200" dirty="0"/>
        </a:p>
      </dgm:t>
    </dgm:pt>
    <dgm:pt modelId="{4AFBD93B-3E94-D847-AAFA-24A023331229}" type="parTrans" cxnId="{E88DF247-D40B-AC41-AD3A-F8D672D760D2}">
      <dgm:prSet/>
      <dgm:spPr/>
      <dgm:t>
        <a:bodyPr/>
        <a:lstStyle/>
        <a:p>
          <a:endParaRPr lang="zh-TW" altLang="en-US"/>
        </a:p>
      </dgm:t>
    </dgm:pt>
    <dgm:pt modelId="{0D3AF482-7B53-7E4D-9464-5BB99B07FD2E}" type="sibTrans" cxnId="{E88DF247-D40B-AC41-AD3A-F8D672D760D2}">
      <dgm:prSet/>
      <dgm:spPr/>
      <dgm:t>
        <a:bodyPr/>
        <a:lstStyle/>
        <a:p>
          <a:endParaRPr lang="zh-TW" altLang="en-US"/>
        </a:p>
      </dgm:t>
    </dgm:pt>
    <dgm:pt modelId="{F3FC8688-3CB5-9F47-9786-3C62731ADE32}">
      <dgm:prSet custT="1"/>
      <dgm:spPr/>
      <dgm:t>
        <a:bodyPr/>
        <a:lstStyle/>
        <a:p>
          <a:r>
            <a:rPr lang="zh-TW" altLang="en-US" sz="1200" dirty="0"/>
            <a:t>寄送訂位明細</a:t>
          </a:r>
        </a:p>
      </dgm:t>
    </dgm:pt>
    <dgm:pt modelId="{7F1D04F2-2074-EC4D-A848-C12502DDB894}" type="parTrans" cxnId="{056926CA-3516-094F-8489-ABD550F0AB43}">
      <dgm:prSet/>
      <dgm:spPr/>
      <dgm:t>
        <a:bodyPr/>
        <a:lstStyle/>
        <a:p>
          <a:endParaRPr lang="zh-TW" altLang="en-US"/>
        </a:p>
      </dgm:t>
    </dgm:pt>
    <dgm:pt modelId="{75023C0D-54AE-DE4D-8155-CF64B4A05CCA}" type="sibTrans" cxnId="{056926CA-3516-094F-8489-ABD550F0AB43}">
      <dgm:prSet/>
      <dgm:spPr/>
      <dgm:t>
        <a:bodyPr/>
        <a:lstStyle/>
        <a:p>
          <a:endParaRPr lang="zh-TW" altLang="en-US"/>
        </a:p>
      </dgm:t>
    </dgm:pt>
    <dgm:pt modelId="{4957D8C9-9BEB-6A46-B935-A3ED2EC8012E}">
      <dgm:prSet custT="1"/>
      <dgm:spPr/>
      <dgm:t>
        <a:bodyPr/>
        <a:lstStyle/>
        <a:p>
          <a:r>
            <a:rPr lang="zh-TW" altLang="en-US" sz="1200" dirty="0"/>
            <a:t>寄送訂位預定提醒</a:t>
          </a:r>
        </a:p>
      </dgm:t>
    </dgm:pt>
    <dgm:pt modelId="{0679FA15-8015-944E-97FF-7FC0033AD59D}" type="parTrans" cxnId="{4A00FA71-15C4-BE44-B3EA-390D9FF25E5B}">
      <dgm:prSet/>
      <dgm:spPr/>
      <dgm:t>
        <a:bodyPr/>
        <a:lstStyle/>
        <a:p>
          <a:endParaRPr lang="zh-TW" altLang="en-US"/>
        </a:p>
      </dgm:t>
    </dgm:pt>
    <dgm:pt modelId="{CBEBA5B8-A3B1-0C4D-BF6B-4477D8A1F090}" type="sibTrans" cxnId="{4A00FA71-15C4-BE44-B3EA-390D9FF25E5B}">
      <dgm:prSet/>
      <dgm:spPr/>
      <dgm:t>
        <a:bodyPr/>
        <a:lstStyle/>
        <a:p>
          <a:endParaRPr lang="zh-TW" altLang="en-US"/>
        </a:p>
      </dgm:t>
    </dgm:pt>
    <dgm:pt modelId="{4808AE84-25C0-4042-B927-EACDF73FFCF0}">
      <dgm:prSet custT="1"/>
      <dgm:spPr/>
      <dgm:t>
        <a:bodyPr/>
        <a:lstStyle/>
        <a:p>
          <a:r>
            <a:rPr lang="en-US" altLang="zh-TW" sz="1200" dirty="0" err="1"/>
            <a:t>Menu.cs</a:t>
          </a:r>
          <a:endParaRPr lang="zh-TW" altLang="en-US" sz="1200" dirty="0"/>
        </a:p>
      </dgm:t>
    </dgm:pt>
    <dgm:pt modelId="{0A902F41-1E23-C144-9820-B3F1A2714E51}" type="parTrans" cxnId="{1A24246F-3A20-9743-8ADA-77EB28145628}">
      <dgm:prSet/>
      <dgm:spPr/>
      <dgm:t>
        <a:bodyPr/>
        <a:lstStyle/>
        <a:p>
          <a:endParaRPr lang="zh-TW" altLang="en-US"/>
        </a:p>
      </dgm:t>
    </dgm:pt>
    <dgm:pt modelId="{3FCE350D-7D10-DB46-BE7C-A8BEA2D8EE39}" type="sibTrans" cxnId="{1A24246F-3A20-9743-8ADA-77EB28145628}">
      <dgm:prSet/>
      <dgm:spPr/>
      <dgm:t>
        <a:bodyPr/>
        <a:lstStyle/>
        <a:p>
          <a:endParaRPr lang="zh-TW" altLang="en-US"/>
        </a:p>
      </dgm:t>
    </dgm:pt>
    <dgm:pt modelId="{46DBFA6C-28F4-DF4E-8DEF-5E8EFF3CE27C}">
      <dgm:prSet custT="1"/>
      <dgm:spPr/>
      <dgm:t>
        <a:bodyPr/>
        <a:lstStyle/>
        <a:p>
          <a:r>
            <a:rPr lang="en-US" altLang="zh-TW" sz="1200" dirty="0"/>
            <a:t>Google App Script</a:t>
          </a:r>
          <a:endParaRPr lang="zh-TW" altLang="en-US" sz="1200" dirty="0"/>
        </a:p>
      </dgm:t>
    </dgm:pt>
    <dgm:pt modelId="{C39151E9-6C47-0B44-BC9E-50B70337780B}" type="parTrans" cxnId="{9981E3C4-7B35-F248-AB8A-0927C7D94C4A}">
      <dgm:prSet/>
      <dgm:spPr/>
      <dgm:t>
        <a:bodyPr/>
        <a:lstStyle/>
        <a:p>
          <a:endParaRPr lang="zh-TW" altLang="en-US"/>
        </a:p>
      </dgm:t>
    </dgm:pt>
    <dgm:pt modelId="{9FF177D8-BA6F-594C-991C-EE11516FC764}" type="sibTrans" cxnId="{9981E3C4-7B35-F248-AB8A-0927C7D94C4A}">
      <dgm:prSet/>
      <dgm:spPr/>
      <dgm:t>
        <a:bodyPr/>
        <a:lstStyle/>
        <a:p>
          <a:endParaRPr lang="zh-TW" altLang="en-US"/>
        </a:p>
      </dgm:t>
    </dgm:pt>
    <dgm:pt modelId="{7A3C9B8F-EAA7-B945-9839-987B569B00FA}" type="pres">
      <dgm:prSet presAssocID="{0CEDFFF4-D544-A74C-9128-C0CD4D856F37}" presName="rootnode" presStyleCnt="0">
        <dgm:presLayoutVars>
          <dgm:chMax/>
          <dgm:chPref/>
          <dgm:dir/>
          <dgm:animLvl val="lvl"/>
        </dgm:presLayoutVars>
      </dgm:prSet>
      <dgm:spPr/>
    </dgm:pt>
    <dgm:pt modelId="{2773C488-23A5-A745-92D0-49E3D1F04DCB}" type="pres">
      <dgm:prSet presAssocID="{527B18BB-4CF0-9840-9226-9C95F04A719F}" presName="composite" presStyleCnt="0"/>
      <dgm:spPr/>
    </dgm:pt>
    <dgm:pt modelId="{E2AF1F5E-7931-6E4F-8F47-A33B4172E5B8}" type="pres">
      <dgm:prSet presAssocID="{527B18BB-4CF0-9840-9226-9C95F04A719F}" presName="bentUpArrow1" presStyleLbl="alignImgPlace1" presStyleIdx="0" presStyleCnt="4" custScaleY="66473"/>
      <dgm:spPr/>
    </dgm:pt>
    <dgm:pt modelId="{BC05736D-D505-5542-A4E2-0881CEDF04E1}" type="pres">
      <dgm:prSet presAssocID="{527B18BB-4CF0-9840-9226-9C95F04A719F}" presName="ParentText" presStyleLbl="node1" presStyleIdx="0" presStyleCnt="5" custScaleX="122574">
        <dgm:presLayoutVars>
          <dgm:chMax val="1"/>
          <dgm:chPref val="1"/>
          <dgm:bulletEnabled val="1"/>
        </dgm:presLayoutVars>
      </dgm:prSet>
      <dgm:spPr/>
    </dgm:pt>
    <dgm:pt modelId="{D52DE8FA-913B-2649-898A-C65B9236DA93}" type="pres">
      <dgm:prSet presAssocID="{527B18BB-4CF0-9840-9226-9C95F04A719F}" presName="ChildText" presStyleLbl="revTx" presStyleIdx="0" presStyleCnt="5" custLinFactNeighborX="26062" custLinFactNeighborY="2094">
        <dgm:presLayoutVars>
          <dgm:chMax val="0"/>
          <dgm:chPref val="0"/>
          <dgm:bulletEnabled val="1"/>
        </dgm:presLayoutVars>
      </dgm:prSet>
      <dgm:spPr/>
    </dgm:pt>
    <dgm:pt modelId="{39B11397-2DE7-0F44-8D41-ADF8AA2A50B2}" type="pres">
      <dgm:prSet presAssocID="{EA570CD9-2652-3140-B282-418BBB176FD4}" presName="sibTrans" presStyleCnt="0"/>
      <dgm:spPr/>
    </dgm:pt>
    <dgm:pt modelId="{F57B2B5B-313B-574D-B891-62996F4F0984}" type="pres">
      <dgm:prSet presAssocID="{D90DB5E8-D999-C942-A090-F78A8254B138}" presName="composite" presStyleCnt="0"/>
      <dgm:spPr/>
    </dgm:pt>
    <dgm:pt modelId="{FCA43D56-DD2E-2041-A1AE-F9620BE125FB}" type="pres">
      <dgm:prSet presAssocID="{D90DB5E8-D999-C942-A090-F78A8254B138}" presName="bentUpArrow1" presStyleLbl="alignImgPlace1" presStyleIdx="1" presStyleCnt="4" custScaleY="76973"/>
      <dgm:spPr/>
    </dgm:pt>
    <dgm:pt modelId="{70657E4F-1355-4443-BA73-538B58D3DBFF}" type="pres">
      <dgm:prSet presAssocID="{D90DB5E8-D999-C942-A090-F78A8254B138}" presName="ParentText" presStyleLbl="node1" presStyleIdx="1" presStyleCnt="5" custScaleX="129487">
        <dgm:presLayoutVars>
          <dgm:chMax val="1"/>
          <dgm:chPref val="1"/>
          <dgm:bulletEnabled val="1"/>
        </dgm:presLayoutVars>
      </dgm:prSet>
      <dgm:spPr/>
    </dgm:pt>
    <dgm:pt modelId="{5CB90CCB-132B-C047-8389-7170D3C90D98}" type="pres">
      <dgm:prSet presAssocID="{D90DB5E8-D999-C942-A090-F78A8254B138}" presName="ChildText" presStyleLbl="revTx" presStyleIdx="1" presStyleCnt="5" custScaleX="172814" custLinFactNeighborX="64787" custLinFactNeighborY="7910">
        <dgm:presLayoutVars>
          <dgm:chMax val="0"/>
          <dgm:chPref val="0"/>
          <dgm:bulletEnabled val="1"/>
        </dgm:presLayoutVars>
      </dgm:prSet>
      <dgm:spPr/>
    </dgm:pt>
    <dgm:pt modelId="{A8795770-B24C-B24B-92FF-4F9B1000E694}" type="pres">
      <dgm:prSet presAssocID="{686D7124-BC78-AA4D-AA66-9B6756BB69A4}" presName="sibTrans" presStyleCnt="0"/>
      <dgm:spPr/>
    </dgm:pt>
    <dgm:pt modelId="{993AC614-53D2-634D-A128-C67E7BAC6762}" type="pres">
      <dgm:prSet presAssocID="{86044FC3-3EDD-0C4C-8D77-E49E7D55C6A6}" presName="composite" presStyleCnt="0"/>
      <dgm:spPr/>
    </dgm:pt>
    <dgm:pt modelId="{4E3D1316-E239-5948-8B75-9C445D5EDBB7}" type="pres">
      <dgm:prSet presAssocID="{86044FC3-3EDD-0C4C-8D77-E49E7D55C6A6}" presName="bentUpArrow1" presStyleLbl="alignImgPlace1" presStyleIdx="2" presStyleCnt="4" custScaleY="81200"/>
      <dgm:spPr/>
    </dgm:pt>
    <dgm:pt modelId="{8C496464-A4ED-224A-B845-90B3EAFDCDBB}" type="pres">
      <dgm:prSet presAssocID="{86044FC3-3EDD-0C4C-8D77-E49E7D55C6A6}" presName="ParentText" presStyleLbl="node1" presStyleIdx="2" presStyleCnt="5" custScaleX="116634">
        <dgm:presLayoutVars>
          <dgm:chMax val="1"/>
          <dgm:chPref val="1"/>
          <dgm:bulletEnabled val="1"/>
        </dgm:presLayoutVars>
      </dgm:prSet>
      <dgm:spPr/>
    </dgm:pt>
    <dgm:pt modelId="{62A8E384-EBE8-4B44-8B71-23D5B5F97677}" type="pres">
      <dgm:prSet presAssocID="{86044FC3-3EDD-0C4C-8D77-E49E7D55C6A6}" presName="ChildText" presStyleLbl="revTx" presStyleIdx="2" presStyleCnt="5" custLinFactNeighborX="23747" custLinFactNeighborY="-6111">
        <dgm:presLayoutVars>
          <dgm:chMax val="0"/>
          <dgm:chPref val="0"/>
          <dgm:bulletEnabled val="1"/>
        </dgm:presLayoutVars>
      </dgm:prSet>
      <dgm:spPr/>
    </dgm:pt>
    <dgm:pt modelId="{259E9C58-86A1-AB4B-9C49-99D5A5C3C057}" type="pres">
      <dgm:prSet presAssocID="{593394B2-C899-DA46-BBED-25D941B5FD5D}" presName="sibTrans" presStyleCnt="0"/>
      <dgm:spPr/>
    </dgm:pt>
    <dgm:pt modelId="{5C9A19BA-FB2C-6549-B284-8480129CC0D9}" type="pres">
      <dgm:prSet presAssocID="{F3FC8688-3CB5-9F47-9786-3C62731ADE32}" presName="composite" presStyleCnt="0"/>
      <dgm:spPr/>
    </dgm:pt>
    <dgm:pt modelId="{7E2478B0-F7F8-6848-BBF5-82ED73A53809}" type="pres">
      <dgm:prSet presAssocID="{F3FC8688-3CB5-9F47-9786-3C62731ADE32}" presName="bentUpArrow1" presStyleLbl="alignImgPlace1" presStyleIdx="3" presStyleCnt="4" custScaleY="79529" custLinFactNeighborX="9287" custLinFactNeighborY="1643"/>
      <dgm:spPr/>
    </dgm:pt>
    <dgm:pt modelId="{619AADFC-F92B-5941-9B43-E7B1AD2B3ABD}" type="pres">
      <dgm:prSet presAssocID="{F3FC8688-3CB5-9F47-9786-3C62731ADE32}" presName="ParentText" presStyleLbl="node1" presStyleIdx="3" presStyleCnt="5" custScaleX="97678">
        <dgm:presLayoutVars>
          <dgm:chMax val="1"/>
          <dgm:chPref val="1"/>
          <dgm:bulletEnabled val="1"/>
        </dgm:presLayoutVars>
      </dgm:prSet>
      <dgm:spPr/>
    </dgm:pt>
    <dgm:pt modelId="{EFC71A21-0D12-FF4D-8DF0-368CEAB05B2E}" type="pres">
      <dgm:prSet presAssocID="{F3FC8688-3CB5-9F47-9786-3C62731ADE32}" presName="ChildText" presStyleLbl="revTx" presStyleIdx="3" presStyleCnt="5" custLinFactNeighborX="540" custLinFactNeighborY="0">
        <dgm:presLayoutVars>
          <dgm:chMax val="0"/>
          <dgm:chPref val="0"/>
          <dgm:bulletEnabled val="1"/>
        </dgm:presLayoutVars>
      </dgm:prSet>
      <dgm:spPr/>
    </dgm:pt>
    <dgm:pt modelId="{6B69B620-66F3-5144-8D01-506B05234290}" type="pres">
      <dgm:prSet presAssocID="{75023C0D-54AE-DE4D-8155-CF64B4A05CCA}" presName="sibTrans" presStyleCnt="0"/>
      <dgm:spPr/>
    </dgm:pt>
    <dgm:pt modelId="{5D77D049-279B-A74A-8CF7-2BB00548B641}" type="pres">
      <dgm:prSet presAssocID="{4957D8C9-9BEB-6A46-B935-A3ED2EC8012E}" presName="composite" presStyleCnt="0"/>
      <dgm:spPr/>
    </dgm:pt>
    <dgm:pt modelId="{B8C62D2B-B3A9-5C4E-8E0B-DE6D2C5C1EE0}" type="pres">
      <dgm:prSet presAssocID="{4957D8C9-9BEB-6A46-B935-A3ED2EC8012E}" presName="ParentText" presStyleLbl="node1" presStyleIdx="4" presStyleCnt="5" custScaleX="127009">
        <dgm:presLayoutVars>
          <dgm:chMax val="1"/>
          <dgm:chPref val="1"/>
          <dgm:bulletEnabled val="1"/>
        </dgm:presLayoutVars>
      </dgm:prSet>
      <dgm:spPr/>
    </dgm:pt>
    <dgm:pt modelId="{104F524D-223B-CD48-A94B-DE856EEE37D7}" type="pres">
      <dgm:prSet presAssocID="{4957D8C9-9BEB-6A46-B935-A3ED2EC8012E}" presName="FinalChildText" presStyleLbl="revTx" presStyleIdx="4" presStyleCnt="5" custScaleX="165756" custLinFactNeighborX="60813" custLinFactNeighborY="-1862">
        <dgm:presLayoutVars>
          <dgm:chMax val="0"/>
          <dgm:chPref val="0"/>
          <dgm:bulletEnabled val="1"/>
        </dgm:presLayoutVars>
      </dgm:prSet>
      <dgm:spPr/>
    </dgm:pt>
  </dgm:ptLst>
  <dgm:cxnLst>
    <dgm:cxn modelId="{212A710E-6E5B-E842-A758-1E3825C5FBF3}" type="presOf" srcId="{4957D8C9-9BEB-6A46-B935-A3ED2EC8012E}" destId="{B8C62D2B-B3A9-5C4E-8E0B-DE6D2C5C1EE0}" srcOrd="0" destOrd="0" presId="urn:microsoft.com/office/officeart/2005/8/layout/StepDownProcess"/>
    <dgm:cxn modelId="{6A984A12-4594-5043-BD02-0F5E233B85D2}" type="presOf" srcId="{F90DD894-E298-4044-A857-DCF1EC55D7C1}" destId="{5CB90CCB-132B-C047-8389-7170D3C90D98}" srcOrd="0" destOrd="0" presId="urn:microsoft.com/office/officeart/2005/8/layout/StepDownProcess"/>
    <dgm:cxn modelId="{0784BB21-6E36-4241-A84A-95640419B996}" type="presOf" srcId="{527B18BB-4CF0-9840-9226-9C95F04A719F}" destId="{BC05736D-D505-5542-A4E2-0881CEDF04E1}" srcOrd="0" destOrd="0" presId="urn:microsoft.com/office/officeart/2005/8/layout/StepDownProcess"/>
    <dgm:cxn modelId="{FF8FE02C-15C1-E144-A687-3EB8B7336FE3}" type="presOf" srcId="{46DBFA6C-28F4-DF4E-8DEF-5E8EFF3CE27C}" destId="{104F524D-223B-CD48-A94B-DE856EEE37D7}" srcOrd="0" destOrd="0" presId="urn:microsoft.com/office/officeart/2005/8/layout/StepDownProcess"/>
    <dgm:cxn modelId="{875C2E65-F24E-EA4E-8DCC-89AC76F7BDD0}" type="presOf" srcId="{D90DB5E8-D999-C942-A090-F78A8254B138}" destId="{70657E4F-1355-4443-BA73-538B58D3DBFF}" srcOrd="0" destOrd="0" presId="urn:microsoft.com/office/officeart/2005/8/layout/StepDownProcess"/>
    <dgm:cxn modelId="{0BCBC545-B268-C54E-8961-CCDB8ACE47C5}" type="presOf" srcId="{63DABDA5-B136-8F4F-BE0F-525B9A79AF32}" destId="{D52DE8FA-913B-2649-898A-C65B9236DA93}" srcOrd="0" destOrd="0" presId="urn:microsoft.com/office/officeart/2005/8/layout/StepDownProcess"/>
    <dgm:cxn modelId="{86A0DB65-F999-144C-81AB-E6B6DC1AE56F}" type="presOf" srcId="{86044FC3-3EDD-0C4C-8D77-E49E7D55C6A6}" destId="{8C496464-A4ED-224A-B845-90B3EAFDCDBB}" srcOrd="0" destOrd="0" presId="urn:microsoft.com/office/officeart/2005/8/layout/StepDownProcess"/>
    <dgm:cxn modelId="{E88DF247-D40B-AC41-AD3A-F8D672D760D2}" srcId="{86044FC3-3EDD-0C4C-8D77-E49E7D55C6A6}" destId="{5341CB0F-63D7-D343-95D1-DB7567C4C89A}" srcOrd="0" destOrd="0" parTransId="{4AFBD93B-3E94-D847-AAFA-24A023331229}" sibTransId="{0D3AF482-7B53-7E4D-9464-5BB99B07FD2E}"/>
    <dgm:cxn modelId="{1A24246F-3A20-9743-8ADA-77EB28145628}" srcId="{F3FC8688-3CB5-9F47-9786-3C62731ADE32}" destId="{4808AE84-25C0-4042-B927-EACDF73FFCF0}" srcOrd="0" destOrd="0" parTransId="{0A902F41-1E23-C144-9820-B3F1A2714E51}" sibTransId="{3FCE350D-7D10-DB46-BE7C-A8BEA2D8EE39}"/>
    <dgm:cxn modelId="{4A00FA71-15C4-BE44-B3EA-390D9FF25E5B}" srcId="{0CEDFFF4-D544-A74C-9128-C0CD4D856F37}" destId="{4957D8C9-9BEB-6A46-B935-A3ED2EC8012E}" srcOrd="4" destOrd="0" parTransId="{0679FA15-8015-944E-97FF-7FC0033AD59D}" sibTransId="{CBEBA5B8-A3B1-0C4D-BF6B-4477D8A1F090}"/>
    <dgm:cxn modelId="{FF384272-A118-B640-A2A2-5C3A43C773DF}" srcId="{0CEDFFF4-D544-A74C-9128-C0CD4D856F37}" destId="{D90DB5E8-D999-C942-A090-F78A8254B138}" srcOrd="1" destOrd="0" parTransId="{05E93676-2EDE-8E45-AF08-EE84FAAD8F97}" sibTransId="{686D7124-BC78-AA4D-AA66-9B6756BB69A4}"/>
    <dgm:cxn modelId="{B0778F85-C878-0C46-9E4D-9658BD52BD26}" type="presOf" srcId="{4808AE84-25C0-4042-B927-EACDF73FFCF0}" destId="{EFC71A21-0D12-FF4D-8DF0-368CEAB05B2E}" srcOrd="0" destOrd="0" presId="urn:microsoft.com/office/officeart/2005/8/layout/StepDownProcess"/>
    <dgm:cxn modelId="{30917A8A-B11D-0143-B6B4-4DBC6F5113B6}" srcId="{527B18BB-4CF0-9840-9226-9C95F04A719F}" destId="{63DABDA5-B136-8F4F-BE0F-525B9A79AF32}" srcOrd="0" destOrd="0" parTransId="{EFBF1C99-B488-3946-BD85-6BBE6FAF82BE}" sibTransId="{1165EFC9-7549-D940-BD58-32431EA95899}"/>
    <dgm:cxn modelId="{847CE58F-0370-2941-B1AD-5B1BE72DFC1C}" srcId="{0CEDFFF4-D544-A74C-9128-C0CD4D856F37}" destId="{86044FC3-3EDD-0C4C-8D77-E49E7D55C6A6}" srcOrd="2" destOrd="0" parTransId="{C30F27A4-9382-CE49-8E4F-4633865539F1}" sibTransId="{593394B2-C899-DA46-BBED-25D941B5FD5D}"/>
    <dgm:cxn modelId="{9981E3C4-7B35-F248-AB8A-0927C7D94C4A}" srcId="{4957D8C9-9BEB-6A46-B935-A3ED2EC8012E}" destId="{46DBFA6C-28F4-DF4E-8DEF-5E8EFF3CE27C}" srcOrd="0" destOrd="0" parTransId="{C39151E9-6C47-0B44-BC9E-50B70337780B}" sibTransId="{9FF177D8-BA6F-594C-991C-EE11516FC764}"/>
    <dgm:cxn modelId="{94E877C8-61D5-EC43-A9AF-B1DD0C4EBFD8}" type="presOf" srcId="{F3FC8688-3CB5-9F47-9786-3C62731ADE32}" destId="{619AADFC-F92B-5941-9B43-E7B1AD2B3ABD}" srcOrd="0" destOrd="0" presId="urn:microsoft.com/office/officeart/2005/8/layout/StepDownProcess"/>
    <dgm:cxn modelId="{056926CA-3516-094F-8489-ABD550F0AB43}" srcId="{0CEDFFF4-D544-A74C-9128-C0CD4D856F37}" destId="{F3FC8688-3CB5-9F47-9786-3C62731ADE32}" srcOrd="3" destOrd="0" parTransId="{7F1D04F2-2074-EC4D-A848-C12502DDB894}" sibTransId="{75023C0D-54AE-DE4D-8155-CF64B4A05CCA}"/>
    <dgm:cxn modelId="{697FF9E0-D3F6-264D-AA10-9D5E38F4AD68}" srcId="{0CEDFFF4-D544-A74C-9128-C0CD4D856F37}" destId="{527B18BB-4CF0-9840-9226-9C95F04A719F}" srcOrd="0" destOrd="0" parTransId="{760B15BF-472E-E744-B5BC-F925E3CE5BCE}" sibTransId="{EA570CD9-2652-3140-B282-418BBB176FD4}"/>
    <dgm:cxn modelId="{CD9F8EE6-416B-D345-A4AD-23F57304A6CE}" type="presOf" srcId="{5341CB0F-63D7-D343-95D1-DB7567C4C89A}" destId="{62A8E384-EBE8-4B44-8B71-23D5B5F97677}" srcOrd="0" destOrd="0" presId="urn:microsoft.com/office/officeart/2005/8/layout/StepDownProcess"/>
    <dgm:cxn modelId="{9380C5F4-29CF-EF4C-9B2C-539169ACB662}" type="presOf" srcId="{0CEDFFF4-D544-A74C-9128-C0CD4D856F37}" destId="{7A3C9B8F-EAA7-B945-9839-987B569B00FA}" srcOrd="0" destOrd="0" presId="urn:microsoft.com/office/officeart/2005/8/layout/StepDownProcess"/>
    <dgm:cxn modelId="{5A26FEF6-DBB9-8944-8F7C-D553387CB5DF}" srcId="{D90DB5E8-D999-C942-A090-F78A8254B138}" destId="{F90DD894-E298-4044-A857-DCF1EC55D7C1}" srcOrd="0" destOrd="0" parTransId="{40181A8F-D332-4F4B-B22C-0FB1947C28A7}" sibTransId="{84F73267-2701-104D-A623-6386B5D400F4}"/>
    <dgm:cxn modelId="{34504319-4C56-AC49-BC81-2B4172910BC9}" type="presParOf" srcId="{7A3C9B8F-EAA7-B945-9839-987B569B00FA}" destId="{2773C488-23A5-A745-92D0-49E3D1F04DCB}" srcOrd="0" destOrd="0" presId="urn:microsoft.com/office/officeart/2005/8/layout/StepDownProcess"/>
    <dgm:cxn modelId="{892D156B-A622-4A49-9A86-CD7657874015}" type="presParOf" srcId="{2773C488-23A5-A745-92D0-49E3D1F04DCB}" destId="{E2AF1F5E-7931-6E4F-8F47-A33B4172E5B8}" srcOrd="0" destOrd="0" presId="urn:microsoft.com/office/officeart/2005/8/layout/StepDownProcess"/>
    <dgm:cxn modelId="{DED6F371-E6E0-8340-AF72-8625B8F8671A}" type="presParOf" srcId="{2773C488-23A5-A745-92D0-49E3D1F04DCB}" destId="{BC05736D-D505-5542-A4E2-0881CEDF04E1}" srcOrd="1" destOrd="0" presId="urn:microsoft.com/office/officeart/2005/8/layout/StepDownProcess"/>
    <dgm:cxn modelId="{986DAA9E-18DD-C546-9245-CBA289EDAEFF}" type="presParOf" srcId="{2773C488-23A5-A745-92D0-49E3D1F04DCB}" destId="{D52DE8FA-913B-2649-898A-C65B9236DA93}" srcOrd="2" destOrd="0" presId="urn:microsoft.com/office/officeart/2005/8/layout/StepDownProcess"/>
    <dgm:cxn modelId="{E17F767B-4FBE-2F4C-9FB0-27793447B927}" type="presParOf" srcId="{7A3C9B8F-EAA7-B945-9839-987B569B00FA}" destId="{39B11397-2DE7-0F44-8D41-ADF8AA2A50B2}" srcOrd="1" destOrd="0" presId="urn:microsoft.com/office/officeart/2005/8/layout/StepDownProcess"/>
    <dgm:cxn modelId="{16E24A3F-5ACC-534B-840E-3898245C591C}" type="presParOf" srcId="{7A3C9B8F-EAA7-B945-9839-987B569B00FA}" destId="{F57B2B5B-313B-574D-B891-62996F4F0984}" srcOrd="2" destOrd="0" presId="urn:microsoft.com/office/officeart/2005/8/layout/StepDownProcess"/>
    <dgm:cxn modelId="{8986BEA4-973C-114E-894E-D2F14154C4EF}" type="presParOf" srcId="{F57B2B5B-313B-574D-B891-62996F4F0984}" destId="{FCA43D56-DD2E-2041-A1AE-F9620BE125FB}" srcOrd="0" destOrd="0" presId="urn:microsoft.com/office/officeart/2005/8/layout/StepDownProcess"/>
    <dgm:cxn modelId="{023DB60B-305F-A24A-8271-58E3254C2849}" type="presParOf" srcId="{F57B2B5B-313B-574D-B891-62996F4F0984}" destId="{70657E4F-1355-4443-BA73-538B58D3DBFF}" srcOrd="1" destOrd="0" presId="urn:microsoft.com/office/officeart/2005/8/layout/StepDownProcess"/>
    <dgm:cxn modelId="{5C8423CC-760D-5446-B981-674F9569DE75}" type="presParOf" srcId="{F57B2B5B-313B-574D-B891-62996F4F0984}" destId="{5CB90CCB-132B-C047-8389-7170D3C90D98}" srcOrd="2" destOrd="0" presId="urn:microsoft.com/office/officeart/2005/8/layout/StepDownProcess"/>
    <dgm:cxn modelId="{18874295-D527-5045-95A7-99F7259D8FB2}" type="presParOf" srcId="{7A3C9B8F-EAA7-B945-9839-987B569B00FA}" destId="{A8795770-B24C-B24B-92FF-4F9B1000E694}" srcOrd="3" destOrd="0" presId="urn:microsoft.com/office/officeart/2005/8/layout/StepDownProcess"/>
    <dgm:cxn modelId="{998D51A8-BA57-0940-8C4E-AB65B5997750}" type="presParOf" srcId="{7A3C9B8F-EAA7-B945-9839-987B569B00FA}" destId="{993AC614-53D2-634D-A128-C67E7BAC6762}" srcOrd="4" destOrd="0" presId="urn:microsoft.com/office/officeart/2005/8/layout/StepDownProcess"/>
    <dgm:cxn modelId="{9CE38E08-556F-BC48-89EA-719923F77C3F}" type="presParOf" srcId="{993AC614-53D2-634D-A128-C67E7BAC6762}" destId="{4E3D1316-E239-5948-8B75-9C445D5EDBB7}" srcOrd="0" destOrd="0" presId="urn:microsoft.com/office/officeart/2005/8/layout/StepDownProcess"/>
    <dgm:cxn modelId="{44C6832B-1F95-7947-8E5B-C3E872D9A868}" type="presParOf" srcId="{993AC614-53D2-634D-A128-C67E7BAC6762}" destId="{8C496464-A4ED-224A-B845-90B3EAFDCDBB}" srcOrd="1" destOrd="0" presId="urn:microsoft.com/office/officeart/2005/8/layout/StepDownProcess"/>
    <dgm:cxn modelId="{8FA9CC0C-9FBF-D84D-BEFA-B49D7FCCACC3}" type="presParOf" srcId="{993AC614-53D2-634D-A128-C67E7BAC6762}" destId="{62A8E384-EBE8-4B44-8B71-23D5B5F97677}" srcOrd="2" destOrd="0" presId="urn:microsoft.com/office/officeart/2005/8/layout/StepDownProcess"/>
    <dgm:cxn modelId="{26B04AC5-DE4C-CC4B-9B20-FBCF917E36DA}" type="presParOf" srcId="{7A3C9B8F-EAA7-B945-9839-987B569B00FA}" destId="{259E9C58-86A1-AB4B-9C49-99D5A5C3C057}" srcOrd="5" destOrd="0" presId="urn:microsoft.com/office/officeart/2005/8/layout/StepDownProcess"/>
    <dgm:cxn modelId="{A5F0EBE6-9BF5-994F-9DBC-A061AC77EC51}" type="presParOf" srcId="{7A3C9B8F-EAA7-B945-9839-987B569B00FA}" destId="{5C9A19BA-FB2C-6549-B284-8480129CC0D9}" srcOrd="6" destOrd="0" presId="urn:microsoft.com/office/officeart/2005/8/layout/StepDownProcess"/>
    <dgm:cxn modelId="{35F72422-9B4B-EB40-8A72-534C6E01961A}" type="presParOf" srcId="{5C9A19BA-FB2C-6549-B284-8480129CC0D9}" destId="{7E2478B0-F7F8-6848-BBF5-82ED73A53809}" srcOrd="0" destOrd="0" presId="urn:microsoft.com/office/officeart/2005/8/layout/StepDownProcess"/>
    <dgm:cxn modelId="{2DAD1749-E6FE-D043-AEFC-790BB77CCDC6}" type="presParOf" srcId="{5C9A19BA-FB2C-6549-B284-8480129CC0D9}" destId="{619AADFC-F92B-5941-9B43-E7B1AD2B3ABD}" srcOrd="1" destOrd="0" presId="urn:microsoft.com/office/officeart/2005/8/layout/StepDownProcess"/>
    <dgm:cxn modelId="{09FB56D8-6527-214B-8E96-F27238F479D9}" type="presParOf" srcId="{5C9A19BA-FB2C-6549-B284-8480129CC0D9}" destId="{EFC71A21-0D12-FF4D-8DF0-368CEAB05B2E}" srcOrd="2" destOrd="0" presId="urn:microsoft.com/office/officeart/2005/8/layout/StepDownProcess"/>
    <dgm:cxn modelId="{9198A511-EA73-E54D-ADB0-B4E735F59963}" type="presParOf" srcId="{7A3C9B8F-EAA7-B945-9839-987B569B00FA}" destId="{6B69B620-66F3-5144-8D01-506B05234290}" srcOrd="7" destOrd="0" presId="urn:microsoft.com/office/officeart/2005/8/layout/StepDownProcess"/>
    <dgm:cxn modelId="{5B62C47E-5389-ED43-9EDB-FC6746A814A8}" type="presParOf" srcId="{7A3C9B8F-EAA7-B945-9839-987B569B00FA}" destId="{5D77D049-279B-A74A-8CF7-2BB00548B641}" srcOrd="8" destOrd="0" presId="urn:microsoft.com/office/officeart/2005/8/layout/StepDownProcess"/>
    <dgm:cxn modelId="{79C94BBD-C199-F843-A306-930CDE917364}" type="presParOf" srcId="{5D77D049-279B-A74A-8CF7-2BB00548B641}" destId="{B8C62D2B-B3A9-5C4E-8E0B-DE6D2C5C1EE0}" srcOrd="0" destOrd="0" presId="urn:microsoft.com/office/officeart/2005/8/layout/StepDownProcess"/>
    <dgm:cxn modelId="{940B206C-D3E4-0244-9AB6-072DDDF7BF5D}" type="presParOf" srcId="{5D77D049-279B-A74A-8CF7-2BB00548B641}" destId="{104F524D-223B-CD48-A94B-DE856EEE37D7}"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0F1841-2730-4719-9807-B3F656C1099A}" type="doc">
      <dgm:prSet loTypeId="urn:microsoft.com/office/officeart/2005/8/layout/vList5" loCatId="list" qsTypeId="urn:microsoft.com/office/officeart/2005/8/quickstyle/simple1" qsCatId="simple" csTypeId="urn:microsoft.com/office/officeart/2005/8/colors/accent5_5" csCatId="accent5" phldr="1"/>
      <dgm:spPr/>
      <dgm:t>
        <a:bodyPr/>
        <a:lstStyle/>
        <a:p>
          <a:endParaRPr lang="zh-TW" altLang="en-US"/>
        </a:p>
      </dgm:t>
    </dgm:pt>
    <dgm:pt modelId="{FAF8BCC3-15C6-423A-BE5F-9543FC3621AF}">
      <dgm:prSet phldrT="[文字]" custT="1"/>
      <dgm:spPr/>
      <dgm:t>
        <a:bodyPr/>
        <a:lstStyle/>
        <a:p>
          <a:r>
            <a:rPr lang="zh-TW" altLang="en-US" sz="1400" dirty="0">
              <a:latin typeface="標楷體" panose="03000509000000000000" pitchFamily="65" charset="-120"/>
              <a:ea typeface="標楷體" panose="03000509000000000000" pitchFamily="65" charset="-120"/>
            </a:rPr>
            <a:t>第八章 </a:t>
          </a:r>
          <a:endParaRPr lang="en-US" altLang="zh-TW" sz="1400" dirty="0">
            <a:latin typeface="標楷體" panose="03000509000000000000" pitchFamily="65" charset="-120"/>
            <a:ea typeface="標楷體" panose="03000509000000000000" pitchFamily="65" charset="-120"/>
          </a:endParaRPr>
        </a:p>
        <a:p>
          <a:r>
            <a:rPr lang="zh-TW" altLang="en-US" sz="1400" dirty="0">
              <a:latin typeface="標楷體" panose="03000509000000000000" pitchFamily="65" charset="-120"/>
              <a:ea typeface="標楷體" panose="03000509000000000000" pitchFamily="65" charset="-120"/>
            </a:rPr>
            <a:t>字串與陣列 </a:t>
          </a:r>
        </a:p>
      </dgm:t>
    </dgm:pt>
    <dgm:pt modelId="{64A6A213-C6EB-4C70-9021-E8BCF9D7EEF4}" type="parTrans" cxnId="{A5F61358-D478-4EEF-8B3A-686EE4C8D58C}">
      <dgm:prSet/>
      <dgm:spPr/>
      <dgm:t>
        <a:bodyPr/>
        <a:lstStyle/>
        <a:p>
          <a:endParaRPr lang="zh-TW" altLang="en-US" sz="1050">
            <a:latin typeface="+mn-ea"/>
            <a:ea typeface="+mn-ea"/>
          </a:endParaRPr>
        </a:p>
      </dgm:t>
    </dgm:pt>
    <dgm:pt modelId="{3133DF28-2F3D-4120-B429-22B2D7F9135B}" type="sibTrans" cxnId="{A5F61358-D478-4EEF-8B3A-686EE4C8D58C}">
      <dgm:prSet/>
      <dgm:spPr/>
      <dgm:t>
        <a:bodyPr/>
        <a:lstStyle/>
        <a:p>
          <a:endParaRPr lang="zh-TW" altLang="en-US" sz="1050">
            <a:latin typeface="+mn-ea"/>
            <a:ea typeface="+mn-ea"/>
          </a:endParaRPr>
        </a:p>
      </dgm:t>
    </dgm:pt>
    <dgm:pt modelId="{99D408A1-A46D-47C5-A8CC-006357F1722C}">
      <dgm:prSet phldrT="[文字]" custT="1"/>
      <dgm:spPr/>
      <dgm:t>
        <a:bodyPr/>
        <a:lstStyle/>
        <a:p>
          <a:pPr algn="l"/>
          <a:r>
            <a:rPr lang="zh-TW" altLang="en-US" sz="1200" dirty="0">
              <a:latin typeface="標楷體" panose="03000509000000000000" pitchFamily="65" charset="-120"/>
              <a:ea typeface="標楷體" panose="03000509000000000000" pitchFamily="65" charset="-120"/>
            </a:rPr>
            <a:t>用於物件的</a:t>
          </a:r>
          <a:r>
            <a:rPr lang="en-US" altLang="zh-TW" sz="1200" dirty="0">
              <a:latin typeface="標楷體" panose="03000509000000000000" pitchFamily="65" charset="-120"/>
              <a:ea typeface="標楷體" panose="03000509000000000000" pitchFamily="65" charset="-120"/>
            </a:rPr>
            <a:t>Name</a:t>
          </a:r>
          <a:r>
            <a:rPr lang="zh-TW" altLang="en-US" sz="1200" dirty="0">
              <a:latin typeface="標楷體" panose="03000509000000000000" pitchFamily="65" charset="-120"/>
              <a:ea typeface="標楷體" panose="03000509000000000000" pitchFamily="65" charset="-120"/>
            </a:rPr>
            <a:t>屬性，透過子字串並透過</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 進行比較</a:t>
          </a:r>
        </a:p>
      </dgm:t>
    </dgm:pt>
    <dgm:pt modelId="{306DFAC8-8BED-4819-8AF1-363A70F4AF79}" type="parTrans" cxnId="{01914978-AB33-4416-AF16-9DC630FC9E8D}">
      <dgm:prSet/>
      <dgm:spPr/>
      <dgm:t>
        <a:bodyPr/>
        <a:lstStyle/>
        <a:p>
          <a:endParaRPr lang="zh-TW" altLang="en-US" sz="1050">
            <a:latin typeface="+mn-ea"/>
            <a:ea typeface="+mn-ea"/>
          </a:endParaRPr>
        </a:p>
      </dgm:t>
    </dgm:pt>
    <dgm:pt modelId="{8C7C6BC6-D76C-4C40-AB8F-46F84F859368}" type="sibTrans" cxnId="{01914978-AB33-4416-AF16-9DC630FC9E8D}">
      <dgm:prSet/>
      <dgm:spPr/>
      <dgm:t>
        <a:bodyPr/>
        <a:lstStyle/>
        <a:p>
          <a:endParaRPr lang="zh-TW" altLang="en-US" sz="1050">
            <a:latin typeface="+mn-ea"/>
            <a:ea typeface="+mn-ea"/>
          </a:endParaRPr>
        </a:p>
      </dgm:t>
    </dgm:pt>
    <dgm:pt modelId="{82468544-64B8-494A-A480-A641141861FE}">
      <dgm:prSet phldrT="[文字]" custT="1"/>
      <dgm:spPr/>
      <dgm:t>
        <a:bodyPr/>
        <a:lstStyle/>
        <a:p>
          <a:pPr algn="l"/>
          <a:r>
            <a:rPr lang="zh-TW" altLang="en-US" sz="1200" dirty="0">
              <a:latin typeface="標楷體" panose="03000509000000000000" pitchFamily="65" charset="-120"/>
              <a:ea typeface="標楷體" panose="03000509000000000000" pitchFamily="65" charset="-120"/>
            </a:rPr>
            <a:t>運用</a:t>
          </a:r>
          <a:r>
            <a:rPr lang="en-US" altLang="zh-TW" sz="1200" dirty="0">
              <a:latin typeface="標楷體" panose="03000509000000000000" pitchFamily="65" charset="-120"/>
              <a:ea typeface="標楷體" panose="03000509000000000000" pitchFamily="65" charset="-120"/>
            </a:rPr>
            <a:t>foreach</a:t>
          </a:r>
          <a:r>
            <a:rPr lang="zh-TW" altLang="en-US" sz="1200" dirty="0">
              <a:latin typeface="標楷體" panose="03000509000000000000" pitchFamily="65" charset="-120"/>
              <a:ea typeface="標楷體" panose="03000509000000000000" pitchFamily="65" charset="-120"/>
            </a:rPr>
            <a:t>迴圈來走訪陣列，在此是走訪</a:t>
          </a:r>
          <a:r>
            <a:rPr lang="en-US" altLang="zh-TW" sz="1200" dirty="0">
              <a:latin typeface="標楷體" panose="03000509000000000000" pitchFamily="65" charset="-120"/>
              <a:ea typeface="標楷體" panose="03000509000000000000" pitchFamily="65" charset="-120"/>
            </a:rPr>
            <a:t>List</a:t>
          </a:r>
          <a:r>
            <a:rPr lang="zh-TW" altLang="en-US" sz="1200" dirty="0">
              <a:latin typeface="標楷體" panose="03000509000000000000" pitchFamily="65" charset="-120"/>
              <a:ea typeface="標楷體" panose="03000509000000000000" pitchFamily="65" charset="-120"/>
            </a:rPr>
            <a:t>型別物件</a:t>
          </a:r>
        </a:p>
      </dgm:t>
    </dgm:pt>
    <dgm:pt modelId="{2BAE6A53-E313-4401-A687-2355637E5E28}" type="parTrans" cxnId="{7CFF3549-C2D8-4FE9-AA9F-361CE559A4EB}">
      <dgm:prSet/>
      <dgm:spPr/>
      <dgm:t>
        <a:bodyPr/>
        <a:lstStyle/>
        <a:p>
          <a:endParaRPr lang="zh-TW" altLang="en-US" sz="1050">
            <a:latin typeface="+mn-ea"/>
            <a:ea typeface="+mn-ea"/>
          </a:endParaRPr>
        </a:p>
      </dgm:t>
    </dgm:pt>
    <dgm:pt modelId="{63551693-6206-46B0-9FB0-0C493D707365}" type="sibTrans" cxnId="{7CFF3549-C2D8-4FE9-AA9F-361CE559A4EB}">
      <dgm:prSet/>
      <dgm:spPr/>
      <dgm:t>
        <a:bodyPr/>
        <a:lstStyle/>
        <a:p>
          <a:endParaRPr lang="zh-TW" altLang="en-US" sz="1050">
            <a:latin typeface="+mn-ea"/>
            <a:ea typeface="+mn-ea"/>
          </a:endParaRPr>
        </a:p>
      </dgm:t>
    </dgm:pt>
    <dgm:pt modelId="{776F34FB-C158-42C8-B98E-73B2ADDDB30B}">
      <dgm:prSet phldrT="[文字]" custT="1"/>
      <dgm:spPr/>
      <dgm:t>
        <a:bodyPr/>
        <a:lstStyle/>
        <a:p>
          <a:r>
            <a:rPr lang="zh-TW" altLang="en-US" sz="1400" dirty="0">
              <a:latin typeface="標楷體" panose="03000509000000000000" pitchFamily="65" charset="-120"/>
              <a:ea typeface="標楷體" panose="03000509000000000000" pitchFamily="65" charset="-120"/>
            </a:rPr>
            <a:t>第九章 </a:t>
          </a:r>
          <a:endParaRPr lang="en-US" altLang="zh-TW" sz="1400" dirty="0">
            <a:latin typeface="標楷體" panose="03000509000000000000" pitchFamily="65" charset="-120"/>
            <a:ea typeface="標楷體" panose="03000509000000000000" pitchFamily="65" charset="-120"/>
          </a:endParaRPr>
        </a:p>
        <a:p>
          <a:r>
            <a:rPr lang="zh-TW" altLang="en-US" sz="1400" dirty="0">
              <a:latin typeface="標楷體" panose="03000509000000000000" pitchFamily="65" charset="-120"/>
              <a:ea typeface="標楷體" panose="03000509000000000000" pitchFamily="65" charset="-120"/>
            </a:rPr>
            <a:t>類別與物件</a:t>
          </a:r>
        </a:p>
      </dgm:t>
    </dgm:pt>
    <dgm:pt modelId="{1D41D1D9-844B-4303-ACAF-EB9616938BC7}" type="parTrans" cxnId="{54F68CCE-EAA8-4D25-A90C-70A6FD7B81C2}">
      <dgm:prSet/>
      <dgm:spPr/>
      <dgm:t>
        <a:bodyPr/>
        <a:lstStyle/>
        <a:p>
          <a:endParaRPr lang="zh-TW" altLang="en-US" sz="1050">
            <a:latin typeface="+mn-ea"/>
            <a:ea typeface="+mn-ea"/>
          </a:endParaRPr>
        </a:p>
      </dgm:t>
    </dgm:pt>
    <dgm:pt modelId="{7498FDA3-D13A-4E40-9ECB-CEA1EB595AF8}" type="sibTrans" cxnId="{54F68CCE-EAA8-4D25-A90C-70A6FD7B81C2}">
      <dgm:prSet/>
      <dgm:spPr/>
      <dgm:t>
        <a:bodyPr/>
        <a:lstStyle/>
        <a:p>
          <a:endParaRPr lang="zh-TW" altLang="en-US" sz="1050">
            <a:latin typeface="+mn-ea"/>
            <a:ea typeface="+mn-ea"/>
          </a:endParaRPr>
        </a:p>
      </dgm:t>
    </dgm:pt>
    <dgm:pt modelId="{E90887F6-2BF8-4D4F-ADA9-AA9FC2D8661C}">
      <dgm:prSet phldrT="[文字]" custT="1"/>
      <dgm:spPr/>
      <dgm:t>
        <a:bodyPr/>
        <a:lstStyle/>
        <a:p>
          <a:r>
            <a:rPr lang="zh-TW" altLang="en-US" sz="1200" dirty="0">
              <a:latin typeface="標楷體" panose="03000509000000000000" pitchFamily="65" charset="-120"/>
              <a:ea typeface="標楷體" panose="03000509000000000000" pitchFamily="65" charset="-120"/>
            </a:rPr>
            <a:t>本系統程式碼都是以類別為主體撰寫的</a:t>
          </a:r>
        </a:p>
      </dgm:t>
    </dgm:pt>
    <dgm:pt modelId="{A35D282A-61A2-4261-8A87-AE0559CE0CD3}" type="parTrans" cxnId="{4095A8CB-B604-48EF-A220-2758297B8AD1}">
      <dgm:prSet/>
      <dgm:spPr/>
      <dgm:t>
        <a:bodyPr/>
        <a:lstStyle/>
        <a:p>
          <a:endParaRPr lang="zh-TW" altLang="en-US" sz="1050">
            <a:latin typeface="+mn-ea"/>
            <a:ea typeface="+mn-ea"/>
          </a:endParaRPr>
        </a:p>
      </dgm:t>
    </dgm:pt>
    <dgm:pt modelId="{5523F82C-4EED-44DB-BB3E-4D934098650E}" type="sibTrans" cxnId="{4095A8CB-B604-48EF-A220-2758297B8AD1}">
      <dgm:prSet/>
      <dgm:spPr/>
      <dgm:t>
        <a:bodyPr/>
        <a:lstStyle/>
        <a:p>
          <a:endParaRPr lang="zh-TW" altLang="en-US" sz="1050">
            <a:latin typeface="+mn-ea"/>
            <a:ea typeface="+mn-ea"/>
          </a:endParaRPr>
        </a:p>
      </dgm:t>
    </dgm:pt>
    <dgm:pt modelId="{37BD8F8C-0120-4ECA-8F9F-E4F309A0DA81}">
      <dgm:prSet phldrT="[文字]" custT="1"/>
      <dgm:spPr/>
      <dgm:t>
        <a:bodyPr/>
        <a:lstStyle/>
        <a:p>
          <a:r>
            <a:rPr lang="zh-TW" altLang="en-US" sz="1200" dirty="0">
              <a:latin typeface="標楷體" panose="03000509000000000000" pitchFamily="65" charset="-120"/>
              <a:ea typeface="標楷體" panose="03000509000000000000" pitchFamily="65" charset="-120"/>
            </a:rPr>
            <a:t>本系統在屬性成員或是讀寫資料，都會運用到物件來協助</a:t>
          </a:r>
        </a:p>
      </dgm:t>
    </dgm:pt>
    <dgm:pt modelId="{D2B68F59-F2B4-4776-BFD2-3D537BAD8E14}" type="parTrans" cxnId="{E775128A-C90C-4219-BAF4-D4E74081BE11}">
      <dgm:prSet/>
      <dgm:spPr/>
      <dgm:t>
        <a:bodyPr/>
        <a:lstStyle/>
        <a:p>
          <a:endParaRPr lang="zh-TW" altLang="en-US" sz="1050">
            <a:latin typeface="+mn-ea"/>
            <a:ea typeface="+mn-ea"/>
          </a:endParaRPr>
        </a:p>
      </dgm:t>
    </dgm:pt>
    <dgm:pt modelId="{81663E70-D69E-4F9C-A651-B187B05F28EB}" type="sibTrans" cxnId="{E775128A-C90C-4219-BAF4-D4E74081BE11}">
      <dgm:prSet/>
      <dgm:spPr/>
      <dgm:t>
        <a:bodyPr/>
        <a:lstStyle/>
        <a:p>
          <a:endParaRPr lang="zh-TW" altLang="en-US" sz="1050">
            <a:latin typeface="+mn-ea"/>
            <a:ea typeface="+mn-ea"/>
          </a:endParaRPr>
        </a:p>
      </dgm:t>
    </dgm:pt>
    <dgm:pt modelId="{FAA628D5-3ED8-456C-AD38-9D819C8CB842}">
      <dgm:prSet phldrT="[文字]" custT="1"/>
      <dgm:spPr/>
      <dgm:t>
        <a:bodyPr/>
        <a:lstStyle/>
        <a:p>
          <a:r>
            <a:rPr lang="zh-TW" altLang="en-US" sz="1200" dirty="0">
              <a:latin typeface="標楷體" panose="03000509000000000000" pitchFamily="65" charset="-120"/>
              <a:ea typeface="標楷體" panose="03000509000000000000" pitchFamily="65" charset="-120"/>
            </a:rPr>
            <a:t>在自訂義的</a:t>
          </a:r>
          <a:r>
            <a:rPr lang="en-US" altLang="zh-TW" sz="1200" dirty="0">
              <a:latin typeface="標楷體" panose="03000509000000000000" pitchFamily="65" charset="-120"/>
              <a:ea typeface="標楷體" panose="03000509000000000000" pitchFamily="65" charset="-120"/>
            </a:rPr>
            <a:t>Class</a:t>
          </a:r>
          <a:r>
            <a:rPr lang="zh-TW" altLang="en-US" sz="1200" dirty="0">
              <a:latin typeface="標楷體" panose="03000509000000000000" pitchFamily="65" charset="-120"/>
              <a:ea typeface="標楷體" panose="03000509000000000000" pitchFamily="65" charset="-120"/>
            </a:rPr>
            <a:t>或是各</a:t>
          </a:r>
          <a:r>
            <a:rPr lang="en-US" altLang="zh-TW" sz="1200" dirty="0" err="1">
              <a:latin typeface="標楷體" panose="03000509000000000000" pitchFamily="65" charset="-120"/>
              <a:ea typeface="標楷體" panose="03000509000000000000" pitchFamily="65" charset="-120"/>
            </a:rPr>
            <a:t>Form.cs</a:t>
          </a:r>
          <a:r>
            <a:rPr lang="zh-TW" altLang="en-US" sz="1200" dirty="0">
              <a:latin typeface="標楷體" panose="03000509000000000000" pitchFamily="65" charset="-120"/>
              <a:ea typeface="標楷體" panose="03000509000000000000" pitchFamily="65" charset="-120"/>
            </a:rPr>
            <a:t>的類別、方法、屬性、建構子、欄位都有運用到存取修飾子</a:t>
          </a:r>
        </a:p>
      </dgm:t>
    </dgm:pt>
    <dgm:pt modelId="{D3D6025C-B95A-4D50-BB8F-3C2C28CE6DA8}" type="parTrans" cxnId="{43E18D33-49F2-442B-949B-75B16E0DD1DC}">
      <dgm:prSet/>
      <dgm:spPr/>
      <dgm:t>
        <a:bodyPr/>
        <a:lstStyle/>
        <a:p>
          <a:endParaRPr lang="zh-TW" altLang="en-US" sz="1050">
            <a:latin typeface="+mn-ea"/>
            <a:ea typeface="+mn-ea"/>
          </a:endParaRPr>
        </a:p>
      </dgm:t>
    </dgm:pt>
    <dgm:pt modelId="{B57218DA-285C-4863-8A26-E09ED1E9EDCB}" type="sibTrans" cxnId="{43E18D33-49F2-442B-949B-75B16E0DD1DC}">
      <dgm:prSet/>
      <dgm:spPr/>
      <dgm:t>
        <a:bodyPr/>
        <a:lstStyle/>
        <a:p>
          <a:endParaRPr lang="zh-TW" altLang="en-US" sz="1050">
            <a:latin typeface="+mn-ea"/>
            <a:ea typeface="+mn-ea"/>
          </a:endParaRPr>
        </a:p>
      </dgm:t>
    </dgm:pt>
    <dgm:pt modelId="{1DE8E4B9-478D-4E7F-8C8B-6D3DA4EC3E8F}">
      <dgm:prSet phldrT="[文字]" custT="1"/>
      <dgm:spPr/>
      <dgm:t>
        <a:bodyPr/>
        <a:lstStyle/>
        <a:p>
          <a:r>
            <a:rPr lang="zh-TW" altLang="en-US" sz="1400" dirty="0">
              <a:latin typeface="標楷體" panose="03000509000000000000" pitchFamily="65" charset="-120"/>
              <a:ea typeface="標楷體" panose="03000509000000000000" pitchFamily="65" charset="-120"/>
            </a:rPr>
            <a:t>第十章 </a:t>
          </a:r>
          <a:endParaRPr lang="en-US" altLang="zh-TW" sz="1400" dirty="0">
            <a:latin typeface="標楷體" panose="03000509000000000000" pitchFamily="65" charset="-120"/>
            <a:ea typeface="標楷體" panose="03000509000000000000" pitchFamily="65" charset="-120"/>
          </a:endParaRPr>
        </a:p>
        <a:p>
          <a:r>
            <a:rPr lang="zh-TW" altLang="en-US" sz="1400" dirty="0">
              <a:latin typeface="標楷體" panose="03000509000000000000" pitchFamily="65" charset="-120"/>
              <a:ea typeface="標楷體" panose="03000509000000000000" pitchFamily="65" charset="-120"/>
            </a:rPr>
            <a:t>繼承與介面</a:t>
          </a:r>
        </a:p>
      </dgm:t>
    </dgm:pt>
    <dgm:pt modelId="{064225A9-FE7B-42A6-BF6D-6E5407FA842A}" type="parTrans" cxnId="{17B947F2-D2B1-4B11-98BA-F6A170EACE0F}">
      <dgm:prSet/>
      <dgm:spPr/>
      <dgm:t>
        <a:bodyPr/>
        <a:lstStyle/>
        <a:p>
          <a:endParaRPr lang="zh-TW" altLang="en-US" sz="1050">
            <a:latin typeface="+mn-ea"/>
            <a:ea typeface="+mn-ea"/>
          </a:endParaRPr>
        </a:p>
      </dgm:t>
    </dgm:pt>
    <dgm:pt modelId="{4133341E-3A18-4D5F-A15D-ADF376E3B86C}" type="sibTrans" cxnId="{17B947F2-D2B1-4B11-98BA-F6A170EACE0F}">
      <dgm:prSet/>
      <dgm:spPr/>
      <dgm:t>
        <a:bodyPr/>
        <a:lstStyle/>
        <a:p>
          <a:endParaRPr lang="zh-TW" altLang="en-US" sz="1050">
            <a:latin typeface="+mn-ea"/>
            <a:ea typeface="+mn-ea"/>
          </a:endParaRPr>
        </a:p>
      </dgm:t>
    </dgm:pt>
    <dgm:pt modelId="{ACB3E1C9-3BFE-4DA0-82D6-3CC1FB4C0DC5}">
      <dgm:prSet phldrT="[文字]" custT="1"/>
      <dgm:spPr/>
      <dgm:t>
        <a:bodyPr/>
        <a:lstStyle/>
        <a:p>
          <a:r>
            <a:rPr lang="zh-TW" altLang="en-US" sz="1200" dirty="0">
              <a:latin typeface="標楷體" panose="03000509000000000000" pitchFamily="65" charset="-120"/>
              <a:ea typeface="標楷體" panose="03000509000000000000" pitchFamily="65" charset="-120"/>
            </a:rPr>
            <a:t>在自訂義的</a:t>
          </a:r>
          <a:r>
            <a:rPr lang="en-US" altLang="zh-TW" sz="1200" dirty="0">
              <a:latin typeface="標楷體" panose="03000509000000000000" pitchFamily="65" charset="-120"/>
              <a:ea typeface="標楷體" panose="03000509000000000000" pitchFamily="65" charset="-120"/>
            </a:rPr>
            <a:t>Class</a:t>
          </a:r>
          <a:r>
            <a:rPr lang="zh-TW" altLang="en-US" sz="1200" dirty="0">
              <a:latin typeface="標楷體" panose="03000509000000000000" pitchFamily="65" charset="-120"/>
              <a:ea typeface="標楷體" panose="03000509000000000000" pitchFamily="65" charset="-120"/>
            </a:rPr>
            <a:t>中，</a:t>
          </a:r>
          <a:r>
            <a:rPr lang="en-US" altLang="zh-TW" sz="1200" dirty="0" err="1">
              <a:latin typeface="標楷體" panose="03000509000000000000" pitchFamily="65" charset="-120"/>
              <a:ea typeface="標楷體" panose="03000509000000000000" pitchFamily="65" charset="-120"/>
            </a:rPr>
            <a:t>FoodInfo</a:t>
          </a:r>
          <a:r>
            <a:rPr lang="zh-TW" altLang="en-US" sz="1200" dirty="0">
              <a:latin typeface="標楷體" panose="03000509000000000000" pitchFamily="65" charset="-120"/>
              <a:ea typeface="標楷體" panose="03000509000000000000" pitchFamily="65" charset="-120"/>
            </a:rPr>
            <a:t>繼承</a:t>
          </a:r>
          <a:r>
            <a:rPr lang="en-US" altLang="zh-TW" sz="1200" dirty="0">
              <a:latin typeface="標楷體" panose="03000509000000000000" pitchFamily="65" charset="-120"/>
              <a:ea typeface="標楷體" panose="03000509000000000000" pitchFamily="65" charset="-120"/>
            </a:rPr>
            <a:t>Food</a:t>
          </a:r>
          <a:r>
            <a:rPr lang="zh-TW" altLang="en-US" sz="1200" dirty="0">
              <a:latin typeface="標楷體" panose="03000509000000000000" pitchFamily="65" charset="-120"/>
              <a:ea typeface="標楷體" panose="03000509000000000000" pitchFamily="65" charset="-120"/>
            </a:rPr>
            <a:t>類別</a:t>
          </a:r>
        </a:p>
      </dgm:t>
    </dgm:pt>
    <dgm:pt modelId="{92F9E17F-7699-4E3F-86D5-68B503AD9FF6}" type="parTrans" cxnId="{5868ADCA-D716-401E-8682-90C2B7BAD12C}">
      <dgm:prSet/>
      <dgm:spPr/>
      <dgm:t>
        <a:bodyPr/>
        <a:lstStyle/>
        <a:p>
          <a:endParaRPr lang="zh-TW" altLang="en-US" sz="1050">
            <a:latin typeface="+mn-ea"/>
            <a:ea typeface="+mn-ea"/>
          </a:endParaRPr>
        </a:p>
      </dgm:t>
    </dgm:pt>
    <dgm:pt modelId="{8EC6BDE2-087B-44C3-AA9F-7B28BD159DED}" type="sibTrans" cxnId="{5868ADCA-D716-401E-8682-90C2B7BAD12C}">
      <dgm:prSet/>
      <dgm:spPr/>
      <dgm:t>
        <a:bodyPr/>
        <a:lstStyle/>
        <a:p>
          <a:endParaRPr lang="zh-TW" altLang="en-US" sz="1050">
            <a:latin typeface="+mn-ea"/>
            <a:ea typeface="+mn-ea"/>
          </a:endParaRPr>
        </a:p>
      </dgm:t>
    </dgm:pt>
    <dgm:pt modelId="{1868D106-7E97-4826-8649-D4A5A95C4972}">
      <dgm:prSet phldrT="[文字]" custT="1"/>
      <dgm:spPr/>
      <dgm:t>
        <a:bodyPr/>
        <a:lstStyle/>
        <a:p>
          <a:r>
            <a:rPr lang="zh-TW" altLang="en-US" sz="1400" dirty="0">
              <a:latin typeface="標楷體" panose="03000509000000000000" pitchFamily="65" charset="-120"/>
              <a:ea typeface="標楷體" panose="03000509000000000000" pitchFamily="65" charset="-120"/>
            </a:rPr>
            <a:t>第十二章 </a:t>
          </a:r>
          <a:endParaRPr lang="en-US" altLang="zh-TW" sz="1400" dirty="0">
            <a:latin typeface="標楷體" panose="03000509000000000000" pitchFamily="65" charset="-120"/>
            <a:ea typeface="標楷體" panose="03000509000000000000" pitchFamily="65" charset="-120"/>
          </a:endParaRPr>
        </a:p>
        <a:p>
          <a:r>
            <a:rPr lang="zh-TW" altLang="en-US" sz="1400" dirty="0">
              <a:latin typeface="標楷體" panose="03000509000000000000" pitchFamily="65" charset="-120"/>
              <a:ea typeface="標楷體" panose="03000509000000000000" pitchFamily="65" charset="-120"/>
            </a:rPr>
            <a:t>例外處理、委派與執行緒</a:t>
          </a:r>
        </a:p>
      </dgm:t>
    </dgm:pt>
    <dgm:pt modelId="{F8955354-4392-440E-975E-8B43041183AD}" type="parTrans" cxnId="{AD9C4C42-8F02-4CC1-B771-B8AB367C393E}">
      <dgm:prSet/>
      <dgm:spPr/>
      <dgm:t>
        <a:bodyPr/>
        <a:lstStyle/>
        <a:p>
          <a:endParaRPr lang="zh-TW" altLang="en-US" sz="1050">
            <a:latin typeface="+mn-ea"/>
            <a:ea typeface="+mn-ea"/>
          </a:endParaRPr>
        </a:p>
      </dgm:t>
    </dgm:pt>
    <dgm:pt modelId="{7E42B033-F21B-4854-9419-0DF2C6B4CEE1}" type="sibTrans" cxnId="{AD9C4C42-8F02-4CC1-B771-B8AB367C393E}">
      <dgm:prSet/>
      <dgm:spPr/>
      <dgm:t>
        <a:bodyPr/>
        <a:lstStyle/>
        <a:p>
          <a:endParaRPr lang="zh-TW" altLang="en-US" sz="1050">
            <a:latin typeface="+mn-ea"/>
            <a:ea typeface="+mn-ea"/>
          </a:endParaRPr>
        </a:p>
      </dgm:t>
    </dgm:pt>
    <dgm:pt modelId="{AE68A4F5-22D1-4F98-8E0D-4E09B65160B7}">
      <dgm:prSet phldrT="[文字]" custT="1"/>
      <dgm:spPr/>
      <dgm:t>
        <a:bodyPr/>
        <a:lstStyle/>
        <a:p>
          <a:r>
            <a:rPr lang="zh-TW" altLang="en-US" sz="1200" dirty="0">
              <a:latin typeface="標楷體" panose="03000509000000000000" pitchFamily="65" charset="-120"/>
              <a:ea typeface="標楷體" panose="03000509000000000000" pitchFamily="65" charset="-120"/>
            </a:rPr>
            <a:t>在</a:t>
          </a:r>
          <a:r>
            <a:rPr lang="en-US" altLang="zh-TW" sz="1200" dirty="0">
              <a:latin typeface="標楷體" panose="03000509000000000000" pitchFamily="65" charset="-120"/>
              <a:ea typeface="標楷體" panose="03000509000000000000" pitchFamily="65" charset="-120"/>
            </a:rPr>
            <a:t>Button</a:t>
          </a:r>
          <a:r>
            <a:rPr lang="zh-TW" altLang="en-US" sz="1200" dirty="0">
              <a:latin typeface="標楷體" panose="03000509000000000000" pitchFamily="65" charset="-120"/>
              <a:ea typeface="標楷體" panose="03000509000000000000" pitchFamily="65" charset="-120"/>
            </a:rPr>
            <a:t>、</a:t>
          </a:r>
          <a:r>
            <a:rPr lang="en-US" altLang="zh-TW" sz="1200" dirty="0">
              <a:latin typeface="標楷體" panose="03000509000000000000" pitchFamily="65" charset="-120"/>
              <a:ea typeface="標楷體" panose="03000509000000000000" pitchFamily="65" charset="-120"/>
            </a:rPr>
            <a:t>Panel</a:t>
          </a:r>
          <a:r>
            <a:rPr lang="zh-TW" altLang="en-US" sz="1200" dirty="0">
              <a:latin typeface="標楷體" panose="03000509000000000000" pitchFamily="65" charset="-120"/>
              <a:ea typeface="標楷體" panose="03000509000000000000" pitchFamily="65" charset="-120"/>
            </a:rPr>
            <a:t>物件運用委派來實現同事件發生時，有一樣的處理方法</a:t>
          </a:r>
        </a:p>
      </dgm:t>
    </dgm:pt>
    <dgm:pt modelId="{94A6E41F-E5A5-48F0-89BE-7D75112831EA}" type="parTrans" cxnId="{97E262E6-0FEF-4BB0-BAD7-2AFBCEA876BC}">
      <dgm:prSet/>
      <dgm:spPr/>
      <dgm:t>
        <a:bodyPr/>
        <a:lstStyle/>
        <a:p>
          <a:endParaRPr lang="zh-TW" altLang="en-US" sz="1050">
            <a:latin typeface="+mn-ea"/>
            <a:ea typeface="+mn-ea"/>
          </a:endParaRPr>
        </a:p>
      </dgm:t>
    </dgm:pt>
    <dgm:pt modelId="{A2644213-C164-4008-942F-8D6C1107BF22}" type="sibTrans" cxnId="{97E262E6-0FEF-4BB0-BAD7-2AFBCEA876BC}">
      <dgm:prSet/>
      <dgm:spPr/>
      <dgm:t>
        <a:bodyPr/>
        <a:lstStyle/>
        <a:p>
          <a:endParaRPr lang="zh-TW" altLang="en-US" sz="1050">
            <a:latin typeface="+mn-ea"/>
            <a:ea typeface="+mn-ea"/>
          </a:endParaRPr>
        </a:p>
      </dgm:t>
    </dgm:pt>
    <dgm:pt modelId="{5E3B4922-6BCC-4310-88AD-85F490793FA7}">
      <dgm:prSet custT="1"/>
      <dgm:spPr/>
      <dgm:t>
        <a:bodyPr/>
        <a:lstStyle/>
        <a:p>
          <a:r>
            <a:rPr lang="zh-TW" altLang="en-US" sz="1200" dirty="0">
              <a:latin typeface="標楷體" panose="03000509000000000000" pitchFamily="65" charset="-120"/>
              <a:ea typeface="標楷體" panose="03000509000000000000" pitchFamily="65" charset="-120"/>
            </a:rPr>
            <a:t>運用例外處理來進行偵測餐點按鈕實際對應的餐點</a:t>
          </a:r>
          <a:r>
            <a:rPr lang="en-US" altLang="zh-TW" sz="1200" dirty="0">
              <a:latin typeface="標楷體" panose="03000509000000000000" pitchFamily="65" charset="-120"/>
              <a:ea typeface="標楷體" panose="03000509000000000000" pitchFamily="65" charset="-120"/>
            </a:rPr>
            <a:t>NDJSON</a:t>
          </a:r>
          <a:r>
            <a:rPr lang="zh-TW" altLang="en-US" sz="1200" dirty="0">
              <a:latin typeface="標楷體" panose="03000509000000000000" pitchFamily="65" charset="-120"/>
              <a:ea typeface="標楷體" panose="03000509000000000000" pitchFamily="65" charset="-120"/>
            </a:rPr>
            <a:t>檔案可能不存在，並發生例外時顯示</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敬請期待</a:t>
          </a:r>
          <a:r>
            <a:rPr lang="en-US" altLang="zh-TW" sz="1200" dirty="0">
              <a:latin typeface="標楷體" panose="03000509000000000000" pitchFamily="65" charset="-120"/>
              <a:ea typeface="標楷體" panose="03000509000000000000" pitchFamily="65" charset="-120"/>
            </a:rPr>
            <a:t>”</a:t>
          </a:r>
          <a:endParaRPr lang="zh-TW" altLang="en-US" sz="1200" dirty="0">
            <a:latin typeface="標楷體" panose="03000509000000000000" pitchFamily="65" charset="-120"/>
            <a:ea typeface="標楷體" panose="03000509000000000000" pitchFamily="65" charset="-120"/>
          </a:endParaRPr>
        </a:p>
      </dgm:t>
    </dgm:pt>
    <dgm:pt modelId="{AF0D6C99-FC12-4E5C-B7E7-31A312001767}" type="parTrans" cxnId="{EF042D3B-8E01-4D44-89AF-85635ABE90F6}">
      <dgm:prSet/>
      <dgm:spPr/>
      <dgm:t>
        <a:bodyPr/>
        <a:lstStyle/>
        <a:p>
          <a:endParaRPr lang="zh-TW" altLang="en-US" sz="1050">
            <a:latin typeface="+mn-ea"/>
            <a:ea typeface="+mn-ea"/>
          </a:endParaRPr>
        </a:p>
      </dgm:t>
    </dgm:pt>
    <dgm:pt modelId="{A8446DDA-F555-4E76-A544-F142F0780997}" type="sibTrans" cxnId="{EF042D3B-8E01-4D44-89AF-85635ABE90F6}">
      <dgm:prSet/>
      <dgm:spPr/>
      <dgm:t>
        <a:bodyPr/>
        <a:lstStyle/>
        <a:p>
          <a:endParaRPr lang="zh-TW" altLang="en-US" sz="1050">
            <a:latin typeface="+mn-ea"/>
            <a:ea typeface="+mn-ea"/>
          </a:endParaRPr>
        </a:p>
      </dgm:t>
    </dgm:pt>
    <dgm:pt modelId="{B077CC16-741D-4517-B7CB-0C8A5F6AD982}">
      <dgm:prSet custT="1"/>
      <dgm:spPr/>
      <dgm:t>
        <a:bodyPr/>
        <a:lstStyle/>
        <a:p>
          <a:pPr>
            <a:buClrTx/>
            <a:buSzTx/>
            <a:buFontTx/>
            <a:buNone/>
          </a:pPr>
          <a:r>
            <a:rPr lang="zh-TW" altLang="en-US" sz="1400" dirty="0">
              <a:latin typeface="標楷體" panose="03000509000000000000" pitchFamily="65" charset="-120"/>
              <a:ea typeface="標楷體" panose="03000509000000000000" pitchFamily="65" charset="-120"/>
            </a:rPr>
            <a:t>第十三章 </a:t>
          </a:r>
          <a:endParaRPr lang="en-US" altLang="zh-TW" sz="1400" dirty="0">
            <a:latin typeface="標楷體" panose="03000509000000000000" pitchFamily="65" charset="-120"/>
            <a:ea typeface="標楷體" panose="03000509000000000000" pitchFamily="65" charset="-120"/>
          </a:endParaRPr>
        </a:p>
        <a:p>
          <a:pPr>
            <a:buClrTx/>
            <a:buSzTx/>
            <a:buFontTx/>
            <a:buNone/>
          </a:pPr>
          <a:r>
            <a:rPr lang="zh-TW" altLang="en-US" sz="1400" dirty="0">
              <a:latin typeface="標楷體" panose="03000509000000000000" pitchFamily="65" charset="-120"/>
              <a:ea typeface="標楷體" panose="03000509000000000000" pitchFamily="65" charset="-120"/>
            </a:rPr>
            <a:t>視窗應用程式的事件處理</a:t>
          </a:r>
        </a:p>
      </dgm:t>
    </dgm:pt>
    <dgm:pt modelId="{673B48CF-FC5D-4460-87AD-FB058CF58035}" type="parTrans" cxnId="{E8EA7137-2556-42B1-94A2-5EEA743318CB}">
      <dgm:prSet/>
      <dgm:spPr/>
      <dgm:t>
        <a:bodyPr/>
        <a:lstStyle/>
        <a:p>
          <a:endParaRPr lang="zh-TW" altLang="en-US" sz="1050">
            <a:latin typeface="+mn-ea"/>
            <a:ea typeface="+mn-ea"/>
          </a:endParaRPr>
        </a:p>
      </dgm:t>
    </dgm:pt>
    <dgm:pt modelId="{6B76BE61-093D-4615-9B26-F77DC23DB12E}" type="sibTrans" cxnId="{E8EA7137-2556-42B1-94A2-5EEA743318CB}">
      <dgm:prSet/>
      <dgm:spPr/>
      <dgm:t>
        <a:bodyPr/>
        <a:lstStyle/>
        <a:p>
          <a:endParaRPr lang="zh-TW" altLang="en-US" sz="1050">
            <a:latin typeface="+mn-ea"/>
            <a:ea typeface="+mn-ea"/>
          </a:endParaRPr>
        </a:p>
      </dgm:t>
    </dgm:pt>
    <dgm:pt modelId="{F5B31665-7A60-4B5F-9A27-9131759EB190}">
      <dgm:prSet custT="1"/>
      <dgm:spPr/>
      <dgm:t>
        <a:bodyPr/>
        <a:lstStyle/>
        <a:p>
          <a:r>
            <a:rPr lang="zh-TW" altLang="en-US" sz="1200" dirty="0">
              <a:latin typeface="標楷體" panose="03000509000000000000" pitchFamily="65" charset="-120"/>
              <a:ea typeface="標楷體" panose="03000509000000000000" pitchFamily="65" charset="-120"/>
            </a:rPr>
            <a:t>系統的運用中，有採用事件觸發來與使用者互動，如</a:t>
          </a:r>
          <a:r>
            <a:rPr lang="en-US" altLang="zh-TW" sz="1200" dirty="0">
              <a:latin typeface="標楷體" panose="03000509000000000000" pitchFamily="65" charset="-120"/>
              <a:ea typeface="標楷體" panose="03000509000000000000" pitchFamily="65" charset="-120"/>
            </a:rPr>
            <a:t>Click</a:t>
          </a:r>
          <a:r>
            <a:rPr lang="zh-TW" altLang="en-US" sz="1200" dirty="0">
              <a:latin typeface="標楷體" panose="03000509000000000000" pitchFamily="65" charset="-120"/>
              <a:ea typeface="標楷體" panose="03000509000000000000" pitchFamily="65" charset="-120"/>
            </a:rPr>
            <a:t>事件</a:t>
          </a:r>
        </a:p>
      </dgm:t>
    </dgm:pt>
    <dgm:pt modelId="{442C86B0-70CB-434C-8059-73BCFF016632}" type="parTrans" cxnId="{F1020BE7-B914-49D4-9CC5-B83252F5F3A9}">
      <dgm:prSet/>
      <dgm:spPr/>
      <dgm:t>
        <a:bodyPr/>
        <a:lstStyle/>
        <a:p>
          <a:endParaRPr lang="zh-TW" altLang="en-US" sz="1050">
            <a:latin typeface="+mn-ea"/>
            <a:ea typeface="+mn-ea"/>
          </a:endParaRPr>
        </a:p>
      </dgm:t>
    </dgm:pt>
    <dgm:pt modelId="{1E5C45DF-AF7D-438F-8B92-06C83A765FC6}" type="sibTrans" cxnId="{F1020BE7-B914-49D4-9CC5-B83252F5F3A9}">
      <dgm:prSet/>
      <dgm:spPr/>
      <dgm:t>
        <a:bodyPr/>
        <a:lstStyle/>
        <a:p>
          <a:endParaRPr lang="zh-TW" altLang="en-US" sz="1050">
            <a:latin typeface="+mn-ea"/>
            <a:ea typeface="+mn-ea"/>
          </a:endParaRPr>
        </a:p>
      </dgm:t>
    </dgm:pt>
    <dgm:pt modelId="{F163E63A-CA2A-401F-B8B9-16CE5095EEA9}">
      <dgm:prSet custT="1"/>
      <dgm:spPr/>
      <dgm:t>
        <a:bodyPr/>
        <a:lstStyle/>
        <a:p>
          <a:pPr>
            <a:buClrTx/>
            <a:buSzTx/>
            <a:buFontTx/>
            <a:buNone/>
          </a:pPr>
          <a:r>
            <a:rPr lang="zh-TW" altLang="en-US" sz="1400" dirty="0">
              <a:latin typeface="標楷體" panose="03000509000000000000" pitchFamily="65" charset="-120"/>
              <a:ea typeface="標楷體" panose="03000509000000000000" pitchFamily="65" charset="-120"/>
            </a:rPr>
            <a:t>第十四章 </a:t>
          </a:r>
          <a:endParaRPr lang="en-US" altLang="zh-TW" sz="1400" dirty="0">
            <a:latin typeface="標楷體" panose="03000509000000000000" pitchFamily="65" charset="-120"/>
            <a:ea typeface="標楷體" panose="03000509000000000000" pitchFamily="65" charset="-120"/>
          </a:endParaRPr>
        </a:p>
        <a:p>
          <a:pPr>
            <a:buClrTx/>
            <a:buSzTx/>
            <a:buFontTx/>
            <a:buNone/>
          </a:pPr>
          <a:r>
            <a:rPr lang="zh-TW" altLang="en-US" sz="1400" dirty="0">
              <a:latin typeface="標楷體" panose="03000509000000000000" pitchFamily="65" charset="-120"/>
              <a:ea typeface="標楷體" panose="03000509000000000000" pitchFamily="65" charset="-120"/>
            </a:rPr>
            <a:t>多表單視窗應用程式與清單控制項</a:t>
          </a:r>
        </a:p>
      </dgm:t>
    </dgm:pt>
    <dgm:pt modelId="{5D2D4148-1ABA-478E-8525-A3649714C86A}" type="parTrans" cxnId="{57130BCF-26F7-412A-8164-2E90EF6E1CC2}">
      <dgm:prSet/>
      <dgm:spPr/>
      <dgm:t>
        <a:bodyPr/>
        <a:lstStyle/>
        <a:p>
          <a:endParaRPr lang="zh-TW" altLang="en-US" sz="1050">
            <a:latin typeface="+mn-ea"/>
            <a:ea typeface="+mn-ea"/>
          </a:endParaRPr>
        </a:p>
      </dgm:t>
    </dgm:pt>
    <dgm:pt modelId="{21618060-37E4-4954-965F-5E90787253CB}" type="sibTrans" cxnId="{57130BCF-26F7-412A-8164-2E90EF6E1CC2}">
      <dgm:prSet/>
      <dgm:spPr/>
      <dgm:t>
        <a:bodyPr/>
        <a:lstStyle/>
        <a:p>
          <a:endParaRPr lang="zh-TW" altLang="en-US" sz="1050">
            <a:latin typeface="+mn-ea"/>
            <a:ea typeface="+mn-ea"/>
          </a:endParaRPr>
        </a:p>
      </dgm:t>
    </dgm:pt>
    <dgm:pt modelId="{FB2C39DC-D059-4DBF-A8EC-D3D72E575FA7}">
      <dgm:prSet custT="1"/>
      <dgm:spPr/>
      <dgm:t>
        <a:bodyPr/>
        <a:lstStyle/>
        <a:p>
          <a:r>
            <a:rPr lang="zh-TW" altLang="en-US" sz="1200" dirty="0">
              <a:latin typeface="標楷體" panose="03000509000000000000" pitchFamily="65" charset="-120"/>
              <a:ea typeface="標楷體" panose="03000509000000000000" pitchFamily="65" charset="-120"/>
            </a:rPr>
            <a:t>在</a:t>
          </a:r>
          <a:r>
            <a:rPr lang="en-US" altLang="zh-TW" sz="1200" dirty="0" err="1">
              <a:latin typeface="標楷體" panose="03000509000000000000" pitchFamily="65" charset="-120"/>
              <a:ea typeface="標楷體" panose="03000509000000000000" pitchFamily="65" charset="-120"/>
            </a:rPr>
            <a:t>Login.cs</a:t>
          </a:r>
          <a:r>
            <a:rPr lang="zh-TW" altLang="en-US" sz="1200" dirty="0">
              <a:latin typeface="標楷體" panose="03000509000000000000" pitchFamily="65" charset="-120"/>
              <a:ea typeface="標楷體" panose="03000509000000000000" pitchFamily="65" charset="-120"/>
            </a:rPr>
            <a:t>與</a:t>
          </a:r>
          <a:r>
            <a:rPr lang="en-US" altLang="zh-TW" sz="1200" dirty="0" err="1">
              <a:latin typeface="標楷體" panose="03000509000000000000" pitchFamily="65" charset="-120"/>
              <a:ea typeface="標楷體" panose="03000509000000000000" pitchFamily="65" charset="-120"/>
            </a:rPr>
            <a:t>Map.cs</a:t>
          </a:r>
          <a:r>
            <a:rPr lang="zh-TW" altLang="en-US" sz="1200" dirty="0">
              <a:latin typeface="標楷體" panose="03000509000000000000" pitchFamily="65" charset="-120"/>
              <a:ea typeface="標楷體" panose="03000509000000000000" pitchFamily="65" charset="-120"/>
            </a:rPr>
            <a:t>之間存在多表單情況存在</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不過只會有一個</a:t>
          </a:r>
          <a:r>
            <a:rPr lang="en-US" altLang="zh-TW" sz="1200" dirty="0">
              <a:latin typeface="標楷體" panose="03000509000000000000" pitchFamily="65" charset="-120"/>
              <a:ea typeface="標楷體" panose="03000509000000000000" pitchFamily="65" charset="-120"/>
            </a:rPr>
            <a:t>Show)</a:t>
          </a:r>
          <a:endParaRPr lang="zh-TW" altLang="en-US" sz="1200" dirty="0">
            <a:latin typeface="標楷體" panose="03000509000000000000" pitchFamily="65" charset="-120"/>
            <a:ea typeface="標楷體" panose="03000509000000000000" pitchFamily="65" charset="-120"/>
          </a:endParaRPr>
        </a:p>
      </dgm:t>
    </dgm:pt>
    <dgm:pt modelId="{0E28318F-F724-4ABF-8C48-B520EA07D777}" type="parTrans" cxnId="{765FDADD-242B-426E-99D8-24BC676FCA77}">
      <dgm:prSet/>
      <dgm:spPr/>
      <dgm:t>
        <a:bodyPr/>
        <a:lstStyle/>
        <a:p>
          <a:endParaRPr lang="zh-TW" altLang="en-US" sz="1050">
            <a:latin typeface="+mn-ea"/>
            <a:ea typeface="+mn-ea"/>
          </a:endParaRPr>
        </a:p>
      </dgm:t>
    </dgm:pt>
    <dgm:pt modelId="{0A24AD04-853A-436D-A4CF-0A0F0092BC3A}" type="sibTrans" cxnId="{765FDADD-242B-426E-99D8-24BC676FCA77}">
      <dgm:prSet/>
      <dgm:spPr/>
      <dgm:t>
        <a:bodyPr/>
        <a:lstStyle/>
        <a:p>
          <a:endParaRPr lang="zh-TW" altLang="en-US" sz="1050">
            <a:latin typeface="+mn-ea"/>
            <a:ea typeface="+mn-ea"/>
          </a:endParaRPr>
        </a:p>
      </dgm:t>
    </dgm:pt>
    <dgm:pt modelId="{3D4E85FE-CFFA-4903-BEA5-0FB9FC70107E}">
      <dgm:prSet custT="1"/>
      <dgm:spPr/>
      <dgm:t>
        <a:bodyPr/>
        <a:lstStyle/>
        <a:p>
          <a:r>
            <a:rPr lang="zh-TW" altLang="en-US" sz="1200" dirty="0">
              <a:latin typeface="標楷體" panose="03000509000000000000" pitchFamily="65" charset="-120"/>
              <a:ea typeface="標楷體" panose="03000509000000000000" pitchFamily="65" charset="-120"/>
            </a:rPr>
            <a:t>在樓層、座位或預約室</a:t>
          </a:r>
          <a:r>
            <a:rPr lang="en-US" altLang="zh-TW" sz="1200" dirty="0">
              <a:latin typeface="標楷體" panose="03000509000000000000" pitchFamily="65" charset="-120"/>
              <a:ea typeface="標楷體" panose="03000509000000000000" pitchFamily="65" charset="-120"/>
            </a:rPr>
            <a:t>ID</a:t>
          </a:r>
          <a:r>
            <a:rPr lang="zh-TW" altLang="en-US" sz="1200" dirty="0">
              <a:latin typeface="標楷體" panose="03000509000000000000" pitchFamily="65" charset="-120"/>
              <a:ea typeface="標楷體" panose="03000509000000000000" pitchFamily="65" charset="-120"/>
            </a:rPr>
            <a:t>運用</a:t>
          </a:r>
          <a:r>
            <a:rPr lang="en-US" altLang="zh-TW" sz="1200" dirty="0" err="1">
              <a:latin typeface="標楷體" panose="03000509000000000000" pitchFamily="65" charset="-120"/>
              <a:ea typeface="標楷體" panose="03000509000000000000" pitchFamily="65" charset="-120"/>
            </a:rPr>
            <a:t>ComboBox</a:t>
          </a:r>
          <a:r>
            <a:rPr lang="zh-TW" altLang="en-US" sz="1200" dirty="0">
              <a:latin typeface="標楷體" panose="03000509000000000000" pitchFamily="65" charset="-120"/>
              <a:ea typeface="標楷體" panose="03000509000000000000" pitchFamily="65" charset="-120"/>
            </a:rPr>
            <a:t>來呈現</a:t>
          </a:r>
        </a:p>
      </dgm:t>
    </dgm:pt>
    <dgm:pt modelId="{B8A21348-C5F9-4282-8E10-CB135ABCD72E}" type="parTrans" cxnId="{F6BAFFC7-9346-4083-BA24-CA7ECB2A619B}">
      <dgm:prSet/>
      <dgm:spPr/>
      <dgm:t>
        <a:bodyPr/>
        <a:lstStyle/>
        <a:p>
          <a:endParaRPr lang="zh-TW" altLang="en-US" sz="1050">
            <a:latin typeface="+mn-ea"/>
            <a:ea typeface="+mn-ea"/>
          </a:endParaRPr>
        </a:p>
      </dgm:t>
    </dgm:pt>
    <dgm:pt modelId="{3856EC01-A302-404B-9A8C-920ED33DD34E}" type="sibTrans" cxnId="{F6BAFFC7-9346-4083-BA24-CA7ECB2A619B}">
      <dgm:prSet/>
      <dgm:spPr/>
      <dgm:t>
        <a:bodyPr/>
        <a:lstStyle/>
        <a:p>
          <a:endParaRPr lang="zh-TW" altLang="en-US" sz="1050">
            <a:latin typeface="+mn-ea"/>
            <a:ea typeface="+mn-ea"/>
          </a:endParaRPr>
        </a:p>
      </dgm:t>
    </dgm:pt>
    <dgm:pt modelId="{6AF4146D-CD24-4D77-8A8D-7BA729643DFA}">
      <dgm:prSet custT="1"/>
      <dgm:spPr/>
      <dgm:t>
        <a:bodyPr/>
        <a:lstStyle/>
        <a:p>
          <a:pPr>
            <a:buClrTx/>
            <a:buSzTx/>
            <a:buFontTx/>
            <a:buNone/>
          </a:pPr>
          <a:r>
            <a:rPr lang="zh-TW" altLang="en-US" sz="1400" dirty="0">
              <a:latin typeface="標楷體" panose="03000509000000000000" pitchFamily="65" charset="-120"/>
              <a:ea typeface="標楷體" panose="03000509000000000000" pitchFamily="65" charset="-120"/>
            </a:rPr>
            <a:t>第十五章</a:t>
          </a:r>
          <a:endParaRPr lang="en-US" altLang="zh-TW" sz="1400" dirty="0">
            <a:latin typeface="標楷體" panose="03000509000000000000" pitchFamily="65" charset="-120"/>
            <a:ea typeface="標楷體" panose="03000509000000000000" pitchFamily="65" charset="-120"/>
          </a:endParaRPr>
        </a:p>
        <a:p>
          <a:pPr>
            <a:buClrTx/>
            <a:buSzTx/>
            <a:buFontTx/>
            <a:buNone/>
          </a:pPr>
          <a:r>
            <a:rPr lang="zh-TW" altLang="en-US" sz="1400" dirty="0">
              <a:latin typeface="標楷體" panose="03000509000000000000" pitchFamily="65" charset="-120"/>
              <a:ea typeface="標楷體" panose="03000509000000000000" pitchFamily="65" charset="-120"/>
            </a:rPr>
            <a:t> 檔案與資料夾處理</a:t>
          </a:r>
        </a:p>
      </dgm:t>
    </dgm:pt>
    <dgm:pt modelId="{18920CAB-6517-4627-A27C-9B5A382E8CAB}" type="parTrans" cxnId="{467C35D9-79E4-4D7B-91DC-B1F34BDC9131}">
      <dgm:prSet/>
      <dgm:spPr/>
      <dgm:t>
        <a:bodyPr/>
        <a:lstStyle/>
        <a:p>
          <a:endParaRPr lang="zh-TW" altLang="en-US" sz="1050">
            <a:latin typeface="+mn-ea"/>
            <a:ea typeface="+mn-ea"/>
          </a:endParaRPr>
        </a:p>
      </dgm:t>
    </dgm:pt>
    <dgm:pt modelId="{C9650FCF-CBED-43F2-89E5-B461C38A80AC}" type="sibTrans" cxnId="{467C35D9-79E4-4D7B-91DC-B1F34BDC9131}">
      <dgm:prSet/>
      <dgm:spPr/>
      <dgm:t>
        <a:bodyPr/>
        <a:lstStyle/>
        <a:p>
          <a:endParaRPr lang="zh-TW" altLang="en-US" sz="1050">
            <a:latin typeface="+mn-ea"/>
            <a:ea typeface="+mn-ea"/>
          </a:endParaRPr>
        </a:p>
      </dgm:t>
    </dgm:pt>
    <dgm:pt modelId="{F2462FB1-AE10-4DBD-83DF-377E3819BCD5}">
      <dgm:prSet custT="1"/>
      <dgm:spPr/>
      <dgm:t>
        <a:bodyPr/>
        <a:lstStyle/>
        <a:p>
          <a:r>
            <a:rPr lang="zh-TW" altLang="en-US" sz="1200" dirty="0">
              <a:latin typeface="標楷體" panose="03000509000000000000" pitchFamily="65" charset="-120"/>
              <a:ea typeface="標楷體" panose="03000509000000000000" pitchFamily="65" charset="-120"/>
            </a:rPr>
            <a:t>對於整個預約系統所呈現資訊都是透過檔案的讀寫來運作</a:t>
          </a:r>
        </a:p>
      </dgm:t>
    </dgm:pt>
    <dgm:pt modelId="{7B02F190-0322-4A3F-B6FF-7DCB18285ECF}" type="parTrans" cxnId="{0266FB4F-6D66-4A97-A2EC-B711E26F6F8B}">
      <dgm:prSet/>
      <dgm:spPr/>
      <dgm:t>
        <a:bodyPr/>
        <a:lstStyle/>
        <a:p>
          <a:endParaRPr lang="zh-TW" altLang="en-US" sz="1050">
            <a:latin typeface="+mn-ea"/>
            <a:ea typeface="+mn-ea"/>
          </a:endParaRPr>
        </a:p>
      </dgm:t>
    </dgm:pt>
    <dgm:pt modelId="{4DEF2DA4-2953-4F0D-B6CF-86701F0580B9}" type="sibTrans" cxnId="{0266FB4F-6D66-4A97-A2EC-B711E26F6F8B}">
      <dgm:prSet/>
      <dgm:spPr/>
      <dgm:t>
        <a:bodyPr/>
        <a:lstStyle/>
        <a:p>
          <a:endParaRPr lang="zh-TW" altLang="en-US" sz="1050">
            <a:latin typeface="+mn-ea"/>
            <a:ea typeface="+mn-ea"/>
          </a:endParaRPr>
        </a:p>
      </dgm:t>
    </dgm:pt>
    <dgm:pt modelId="{59295863-E5FF-4AF8-997A-06AA1DF9577A}">
      <dgm:prSet custT="1"/>
      <dgm:spPr/>
      <dgm:t>
        <a:bodyPr/>
        <a:lstStyle/>
        <a:p>
          <a:pPr>
            <a:buClrTx/>
            <a:buSzTx/>
            <a:buFontTx/>
            <a:buNone/>
          </a:pPr>
          <a:r>
            <a:rPr lang="zh-TW" altLang="en-US" sz="1400" dirty="0">
              <a:latin typeface="標楷體" panose="03000509000000000000" pitchFamily="65" charset="-120"/>
              <a:ea typeface="標楷體" panose="03000509000000000000" pitchFamily="65" charset="-120"/>
            </a:rPr>
            <a:t>第十六章</a:t>
          </a:r>
          <a:endParaRPr lang="en-US" altLang="zh-TW" sz="1400" dirty="0">
            <a:latin typeface="標楷體" panose="03000509000000000000" pitchFamily="65" charset="-120"/>
            <a:ea typeface="標楷體" panose="03000509000000000000" pitchFamily="65" charset="-120"/>
          </a:endParaRPr>
        </a:p>
        <a:p>
          <a:pPr>
            <a:buClrTx/>
            <a:buSzTx/>
            <a:buFontTx/>
            <a:buNone/>
          </a:pPr>
          <a:r>
            <a:rPr lang="zh-TW" altLang="en-US" sz="1400" dirty="0">
              <a:latin typeface="標楷體" panose="03000509000000000000" pitchFamily="65" charset="-120"/>
              <a:ea typeface="標楷體" panose="03000509000000000000" pitchFamily="65" charset="-120"/>
            </a:rPr>
            <a:t> </a:t>
          </a:r>
          <a:r>
            <a:rPr lang="en-US" altLang="zh-TW" sz="1400" dirty="0">
              <a:latin typeface="標楷體" panose="03000509000000000000" pitchFamily="65" charset="-120"/>
              <a:ea typeface="標楷體" panose="03000509000000000000" pitchFamily="65" charset="-120"/>
            </a:rPr>
            <a:t>ChatGPT</a:t>
          </a:r>
          <a:r>
            <a:rPr lang="zh-TW" altLang="en-US" sz="1400" dirty="0">
              <a:latin typeface="標楷體" panose="03000509000000000000" pitchFamily="65" charset="-120"/>
              <a:ea typeface="標楷體" panose="03000509000000000000" pitchFamily="65" charset="-120"/>
            </a:rPr>
            <a:t>協同開發、網路程式設計與</a:t>
          </a:r>
          <a:r>
            <a:rPr lang="en-US" altLang="zh-TW" sz="1400" dirty="0">
              <a:latin typeface="標楷體" panose="03000509000000000000" pitchFamily="65" charset="-120"/>
              <a:ea typeface="標楷體" panose="03000509000000000000" pitchFamily="65" charset="-120"/>
            </a:rPr>
            <a:t>ChatGPT API</a:t>
          </a:r>
          <a:endParaRPr lang="zh-TW" altLang="en-US" sz="1400" dirty="0">
            <a:latin typeface="標楷體" panose="03000509000000000000" pitchFamily="65" charset="-120"/>
            <a:ea typeface="標楷體" panose="03000509000000000000" pitchFamily="65" charset="-120"/>
          </a:endParaRPr>
        </a:p>
      </dgm:t>
    </dgm:pt>
    <dgm:pt modelId="{AB261645-EDB7-4563-A81B-75A564157801}" type="parTrans" cxnId="{BD447C09-573C-4376-ACA5-F7B4C25F8746}">
      <dgm:prSet/>
      <dgm:spPr/>
      <dgm:t>
        <a:bodyPr/>
        <a:lstStyle/>
        <a:p>
          <a:endParaRPr lang="zh-TW" altLang="en-US" sz="1050">
            <a:latin typeface="+mn-ea"/>
            <a:ea typeface="+mn-ea"/>
          </a:endParaRPr>
        </a:p>
      </dgm:t>
    </dgm:pt>
    <dgm:pt modelId="{13DC2FCE-FE0C-41DD-80CA-FC78F9247719}" type="sibTrans" cxnId="{BD447C09-573C-4376-ACA5-F7B4C25F8746}">
      <dgm:prSet/>
      <dgm:spPr/>
      <dgm:t>
        <a:bodyPr/>
        <a:lstStyle/>
        <a:p>
          <a:endParaRPr lang="zh-TW" altLang="en-US" sz="1050">
            <a:latin typeface="+mn-ea"/>
            <a:ea typeface="+mn-ea"/>
          </a:endParaRPr>
        </a:p>
      </dgm:t>
    </dgm:pt>
    <dgm:pt modelId="{F86A3D55-6D87-49BE-BE18-1CFAC23FB562}">
      <dgm:prSet custT="1"/>
      <dgm:spPr/>
      <dgm:t>
        <a:bodyPr/>
        <a:lstStyle/>
        <a:p>
          <a:r>
            <a:rPr lang="zh-TW" altLang="en-US" sz="1200" dirty="0">
              <a:latin typeface="標楷體" panose="03000509000000000000" pitchFamily="65" charset="-120"/>
              <a:ea typeface="標楷體" panose="03000509000000000000" pitchFamily="65" charset="-120"/>
            </a:rPr>
            <a:t>整個預約系統的相關資訊有運用</a:t>
          </a:r>
          <a:r>
            <a:rPr lang="en-US" altLang="zh-TW" sz="1200" dirty="0">
              <a:latin typeface="標楷體" panose="03000509000000000000" pitchFamily="65" charset="-120"/>
              <a:ea typeface="標楷體" panose="03000509000000000000" pitchFamily="65" charset="-120"/>
            </a:rPr>
            <a:t>”.NET</a:t>
          </a:r>
          <a:r>
            <a:rPr lang="zh-TW" altLang="en-US" sz="1200" dirty="0">
              <a:latin typeface="標楷體" panose="03000509000000000000" pitchFamily="65" charset="-120"/>
              <a:ea typeface="標楷體" panose="03000509000000000000" pitchFamily="65" charset="-120"/>
            </a:rPr>
            <a:t>集合物件成為</a:t>
          </a:r>
          <a:r>
            <a:rPr lang="en-US" altLang="zh-TW" sz="1200" dirty="0">
              <a:latin typeface="標楷體" panose="03000509000000000000" pitchFamily="65" charset="-120"/>
              <a:ea typeface="標楷體" panose="03000509000000000000" pitchFamily="65" charset="-120"/>
            </a:rPr>
            <a:t>JSON</a:t>
          </a:r>
          <a:r>
            <a:rPr lang="zh-TW" altLang="en-US" sz="1200" dirty="0">
              <a:latin typeface="標楷體" panose="03000509000000000000" pitchFamily="65" charset="-120"/>
              <a:ea typeface="標楷體" panose="03000509000000000000" pitchFamily="65" charset="-120"/>
            </a:rPr>
            <a:t>字串</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並與前一章節合作</a:t>
          </a:r>
        </a:p>
      </dgm:t>
    </dgm:pt>
    <dgm:pt modelId="{559ED29E-B977-4465-8C6E-C7BB0FB3BE0B}" type="parTrans" cxnId="{5074E732-885F-4829-852B-0135C0DBB712}">
      <dgm:prSet/>
      <dgm:spPr/>
      <dgm:t>
        <a:bodyPr/>
        <a:lstStyle/>
        <a:p>
          <a:endParaRPr lang="zh-TW" altLang="en-US" sz="1050">
            <a:latin typeface="+mn-ea"/>
            <a:ea typeface="+mn-ea"/>
          </a:endParaRPr>
        </a:p>
      </dgm:t>
    </dgm:pt>
    <dgm:pt modelId="{6CE82242-C20A-4521-A1D8-1B85534C8239}" type="sibTrans" cxnId="{5074E732-885F-4829-852B-0135C0DBB712}">
      <dgm:prSet/>
      <dgm:spPr/>
      <dgm:t>
        <a:bodyPr/>
        <a:lstStyle/>
        <a:p>
          <a:endParaRPr lang="zh-TW" altLang="en-US" sz="1050">
            <a:latin typeface="+mn-ea"/>
            <a:ea typeface="+mn-ea"/>
          </a:endParaRPr>
        </a:p>
      </dgm:t>
    </dgm:pt>
    <dgm:pt modelId="{B034C9BB-ECE9-4235-B918-F6126DE689EC}" type="pres">
      <dgm:prSet presAssocID="{890F1841-2730-4719-9807-B3F656C1099A}" presName="Name0" presStyleCnt="0">
        <dgm:presLayoutVars>
          <dgm:dir/>
          <dgm:animLvl val="lvl"/>
          <dgm:resizeHandles val="exact"/>
        </dgm:presLayoutVars>
      </dgm:prSet>
      <dgm:spPr/>
    </dgm:pt>
    <dgm:pt modelId="{C4316FAA-87F9-49FC-B292-AF74815D0E7C}" type="pres">
      <dgm:prSet presAssocID="{FAF8BCC3-15C6-423A-BE5F-9543FC3621AF}" presName="linNode" presStyleCnt="0"/>
      <dgm:spPr/>
    </dgm:pt>
    <dgm:pt modelId="{AD3C8839-4C0C-48CF-9511-735655C77527}" type="pres">
      <dgm:prSet presAssocID="{FAF8BCC3-15C6-423A-BE5F-9543FC3621AF}" presName="parentText" presStyleLbl="node1" presStyleIdx="0" presStyleCnt="8" custLinFactNeighborY="-2500">
        <dgm:presLayoutVars>
          <dgm:chMax val="1"/>
          <dgm:bulletEnabled val="1"/>
        </dgm:presLayoutVars>
      </dgm:prSet>
      <dgm:spPr/>
    </dgm:pt>
    <dgm:pt modelId="{E79E0636-BD58-43AF-BFEC-76525B0F9365}" type="pres">
      <dgm:prSet presAssocID="{FAF8BCC3-15C6-423A-BE5F-9543FC3621AF}" presName="descendantText" presStyleLbl="alignAccFollowNode1" presStyleIdx="0" presStyleCnt="8">
        <dgm:presLayoutVars>
          <dgm:bulletEnabled val="1"/>
        </dgm:presLayoutVars>
      </dgm:prSet>
      <dgm:spPr/>
    </dgm:pt>
    <dgm:pt modelId="{06F2E33B-04A0-47F5-8BC8-8322B9EC3FBB}" type="pres">
      <dgm:prSet presAssocID="{3133DF28-2F3D-4120-B429-22B2D7F9135B}" presName="sp" presStyleCnt="0"/>
      <dgm:spPr/>
    </dgm:pt>
    <dgm:pt modelId="{C34564ED-6066-4FC2-BF2A-F1D397347446}" type="pres">
      <dgm:prSet presAssocID="{776F34FB-C158-42C8-B98E-73B2ADDDB30B}" presName="linNode" presStyleCnt="0"/>
      <dgm:spPr/>
    </dgm:pt>
    <dgm:pt modelId="{ACB245D0-A61A-41D2-86B2-47941B525539}" type="pres">
      <dgm:prSet presAssocID="{776F34FB-C158-42C8-B98E-73B2ADDDB30B}" presName="parentText" presStyleLbl="node1" presStyleIdx="1" presStyleCnt="8" custLinFactNeighborY="-2500">
        <dgm:presLayoutVars>
          <dgm:chMax val="1"/>
          <dgm:bulletEnabled val="1"/>
        </dgm:presLayoutVars>
      </dgm:prSet>
      <dgm:spPr/>
    </dgm:pt>
    <dgm:pt modelId="{B87719A2-86F1-4C05-8217-E7461C288EA3}" type="pres">
      <dgm:prSet presAssocID="{776F34FB-C158-42C8-B98E-73B2ADDDB30B}" presName="descendantText" presStyleLbl="alignAccFollowNode1" presStyleIdx="1" presStyleCnt="8">
        <dgm:presLayoutVars>
          <dgm:bulletEnabled val="1"/>
        </dgm:presLayoutVars>
      </dgm:prSet>
      <dgm:spPr/>
    </dgm:pt>
    <dgm:pt modelId="{BE4BB28D-DB3F-41B7-8D70-FEFD1BAF7ECF}" type="pres">
      <dgm:prSet presAssocID="{7498FDA3-D13A-4E40-9ECB-CEA1EB595AF8}" presName="sp" presStyleCnt="0"/>
      <dgm:spPr/>
    </dgm:pt>
    <dgm:pt modelId="{B202C561-325C-4166-BA1E-CCE3F87569B0}" type="pres">
      <dgm:prSet presAssocID="{1DE8E4B9-478D-4E7F-8C8B-6D3DA4EC3E8F}" presName="linNode" presStyleCnt="0"/>
      <dgm:spPr/>
    </dgm:pt>
    <dgm:pt modelId="{F2210FB0-6DFF-4A45-A728-7E8E0EE1BBFE}" type="pres">
      <dgm:prSet presAssocID="{1DE8E4B9-478D-4E7F-8C8B-6D3DA4EC3E8F}" presName="parentText" presStyleLbl="node1" presStyleIdx="2" presStyleCnt="8" custLinFactNeighborY="-2500">
        <dgm:presLayoutVars>
          <dgm:chMax val="1"/>
          <dgm:bulletEnabled val="1"/>
        </dgm:presLayoutVars>
      </dgm:prSet>
      <dgm:spPr/>
    </dgm:pt>
    <dgm:pt modelId="{FD260B29-BAB4-4298-9310-DE6CE2CDAE85}" type="pres">
      <dgm:prSet presAssocID="{1DE8E4B9-478D-4E7F-8C8B-6D3DA4EC3E8F}" presName="descendantText" presStyleLbl="alignAccFollowNode1" presStyleIdx="2" presStyleCnt="8">
        <dgm:presLayoutVars>
          <dgm:bulletEnabled val="1"/>
        </dgm:presLayoutVars>
      </dgm:prSet>
      <dgm:spPr/>
    </dgm:pt>
    <dgm:pt modelId="{47F92937-18CE-442B-A52C-3DF4ACBD9EFC}" type="pres">
      <dgm:prSet presAssocID="{4133341E-3A18-4D5F-A15D-ADF376E3B86C}" presName="sp" presStyleCnt="0"/>
      <dgm:spPr/>
    </dgm:pt>
    <dgm:pt modelId="{F6A9F849-36EF-42F8-8C1F-30437C90C3BA}" type="pres">
      <dgm:prSet presAssocID="{1868D106-7E97-4826-8649-D4A5A95C4972}" presName="linNode" presStyleCnt="0"/>
      <dgm:spPr/>
    </dgm:pt>
    <dgm:pt modelId="{BA66B7A5-5984-4730-99E1-40F4A670A1BF}" type="pres">
      <dgm:prSet presAssocID="{1868D106-7E97-4826-8649-D4A5A95C4972}" presName="parentText" presStyleLbl="node1" presStyleIdx="3" presStyleCnt="8" custLinFactNeighborY="-2500">
        <dgm:presLayoutVars>
          <dgm:chMax val="1"/>
          <dgm:bulletEnabled val="1"/>
        </dgm:presLayoutVars>
      </dgm:prSet>
      <dgm:spPr/>
    </dgm:pt>
    <dgm:pt modelId="{BF0BE343-A955-4638-90EB-3B1580B871BA}" type="pres">
      <dgm:prSet presAssocID="{1868D106-7E97-4826-8649-D4A5A95C4972}" presName="descendantText" presStyleLbl="alignAccFollowNode1" presStyleIdx="3" presStyleCnt="8">
        <dgm:presLayoutVars>
          <dgm:bulletEnabled val="1"/>
        </dgm:presLayoutVars>
      </dgm:prSet>
      <dgm:spPr/>
    </dgm:pt>
    <dgm:pt modelId="{E7644E1C-3187-41FA-8DBD-8239F02E63BE}" type="pres">
      <dgm:prSet presAssocID="{7E42B033-F21B-4854-9419-0DF2C6B4CEE1}" presName="sp" presStyleCnt="0"/>
      <dgm:spPr/>
    </dgm:pt>
    <dgm:pt modelId="{4FCCDEE0-D1E4-46EA-BC40-E9BCA788D243}" type="pres">
      <dgm:prSet presAssocID="{B077CC16-741D-4517-B7CB-0C8A5F6AD982}" presName="linNode" presStyleCnt="0"/>
      <dgm:spPr/>
    </dgm:pt>
    <dgm:pt modelId="{C53F5A82-91D8-48C1-ACAF-9BD1F9921374}" type="pres">
      <dgm:prSet presAssocID="{B077CC16-741D-4517-B7CB-0C8A5F6AD982}" presName="parentText" presStyleLbl="node1" presStyleIdx="4" presStyleCnt="8" custLinFactNeighborY="-2500">
        <dgm:presLayoutVars>
          <dgm:chMax val="1"/>
          <dgm:bulletEnabled val="1"/>
        </dgm:presLayoutVars>
      </dgm:prSet>
      <dgm:spPr/>
    </dgm:pt>
    <dgm:pt modelId="{4C4F00ED-9A26-470D-8CBE-8C1210835664}" type="pres">
      <dgm:prSet presAssocID="{B077CC16-741D-4517-B7CB-0C8A5F6AD982}" presName="descendantText" presStyleLbl="alignAccFollowNode1" presStyleIdx="4" presStyleCnt="8">
        <dgm:presLayoutVars>
          <dgm:bulletEnabled val="1"/>
        </dgm:presLayoutVars>
      </dgm:prSet>
      <dgm:spPr/>
    </dgm:pt>
    <dgm:pt modelId="{14D99F6F-8C52-43A6-BD33-96B0895CEEF3}" type="pres">
      <dgm:prSet presAssocID="{6B76BE61-093D-4615-9B26-F77DC23DB12E}" presName="sp" presStyleCnt="0"/>
      <dgm:spPr/>
    </dgm:pt>
    <dgm:pt modelId="{61C7C612-2F34-4A1C-A87C-3D66DB99F745}" type="pres">
      <dgm:prSet presAssocID="{F163E63A-CA2A-401F-B8B9-16CE5095EEA9}" presName="linNode" presStyleCnt="0"/>
      <dgm:spPr/>
    </dgm:pt>
    <dgm:pt modelId="{B6B337BF-028F-48E5-9E1F-1EFDAA11A5BE}" type="pres">
      <dgm:prSet presAssocID="{F163E63A-CA2A-401F-B8B9-16CE5095EEA9}" presName="parentText" presStyleLbl="node1" presStyleIdx="5" presStyleCnt="8">
        <dgm:presLayoutVars>
          <dgm:chMax val="1"/>
          <dgm:bulletEnabled val="1"/>
        </dgm:presLayoutVars>
      </dgm:prSet>
      <dgm:spPr/>
    </dgm:pt>
    <dgm:pt modelId="{B5998901-8EA0-47D1-AB9D-25CA32B56903}" type="pres">
      <dgm:prSet presAssocID="{F163E63A-CA2A-401F-B8B9-16CE5095EEA9}" presName="descendantText" presStyleLbl="alignAccFollowNode1" presStyleIdx="5" presStyleCnt="8">
        <dgm:presLayoutVars>
          <dgm:bulletEnabled val="1"/>
        </dgm:presLayoutVars>
      </dgm:prSet>
      <dgm:spPr/>
    </dgm:pt>
    <dgm:pt modelId="{DCAB792D-8A25-49D7-BEAE-E6268766F41D}" type="pres">
      <dgm:prSet presAssocID="{21618060-37E4-4954-965F-5E90787253CB}" presName="sp" presStyleCnt="0"/>
      <dgm:spPr/>
    </dgm:pt>
    <dgm:pt modelId="{13F2DBE6-27DC-4A32-BD05-43FE66D61D23}" type="pres">
      <dgm:prSet presAssocID="{6AF4146D-CD24-4D77-8A8D-7BA729643DFA}" presName="linNode" presStyleCnt="0"/>
      <dgm:spPr/>
    </dgm:pt>
    <dgm:pt modelId="{8E0EB2B9-0C2F-458F-981F-418418D2C3F0}" type="pres">
      <dgm:prSet presAssocID="{6AF4146D-CD24-4D77-8A8D-7BA729643DFA}" presName="parentText" presStyleLbl="node1" presStyleIdx="6" presStyleCnt="8">
        <dgm:presLayoutVars>
          <dgm:chMax val="1"/>
          <dgm:bulletEnabled val="1"/>
        </dgm:presLayoutVars>
      </dgm:prSet>
      <dgm:spPr/>
    </dgm:pt>
    <dgm:pt modelId="{4770CB5A-39EB-4774-9924-B54729308399}" type="pres">
      <dgm:prSet presAssocID="{6AF4146D-CD24-4D77-8A8D-7BA729643DFA}" presName="descendantText" presStyleLbl="alignAccFollowNode1" presStyleIdx="6" presStyleCnt="8">
        <dgm:presLayoutVars>
          <dgm:bulletEnabled val="1"/>
        </dgm:presLayoutVars>
      </dgm:prSet>
      <dgm:spPr/>
    </dgm:pt>
    <dgm:pt modelId="{75C8CCE0-B460-4157-9568-FB1A2DD9C672}" type="pres">
      <dgm:prSet presAssocID="{C9650FCF-CBED-43F2-89E5-B461C38A80AC}" presName="sp" presStyleCnt="0"/>
      <dgm:spPr/>
    </dgm:pt>
    <dgm:pt modelId="{05C5A961-E94C-41CA-A4F1-461EECC92283}" type="pres">
      <dgm:prSet presAssocID="{59295863-E5FF-4AF8-997A-06AA1DF9577A}" presName="linNode" presStyleCnt="0"/>
      <dgm:spPr/>
    </dgm:pt>
    <dgm:pt modelId="{7B51E6E7-1FD4-476D-8085-323B7D007436}" type="pres">
      <dgm:prSet presAssocID="{59295863-E5FF-4AF8-997A-06AA1DF9577A}" presName="parentText" presStyleLbl="node1" presStyleIdx="7" presStyleCnt="8">
        <dgm:presLayoutVars>
          <dgm:chMax val="1"/>
          <dgm:bulletEnabled val="1"/>
        </dgm:presLayoutVars>
      </dgm:prSet>
      <dgm:spPr/>
    </dgm:pt>
    <dgm:pt modelId="{40949F95-0842-46EB-B786-2FE7B5F6BD4E}" type="pres">
      <dgm:prSet presAssocID="{59295863-E5FF-4AF8-997A-06AA1DF9577A}" presName="descendantText" presStyleLbl="alignAccFollowNode1" presStyleIdx="7" presStyleCnt="8">
        <dgm:presLayoutVars>
          <dgm:bulletEnabled val="1"/>
        </dgm:presLayoutVars>
      </dgm:prSet>
      <dgm:spPr/>
    </dgm:pt>
  </dgm:ptLst>
  <dgm:cxnLst>
    <dgm:cxn modelId="{5BCCBA07-D499-45DA-B85B-E5C15C74A780}" type="presOf" srcId="{ACB3E1C9-3BFE-4DA0-82D6-3CC1FB4C0DC5}" destId="{FD260B29-BAB4-4298-9310-DE6CE2CDAE85}" srcOrd="0" destOrd="0" presId="urn:microsoft.com/office/officeart/2005/8/layout/vList5"/>
    <dgm:cxn modelId="{BD447C09-573C-4376-ACA5-F7B4C25F8746}" srcId="{890F1841-2730-4719-9807-B3F656C1099A}" destId="{59295863-E5FF-4AF8-997A-06AA1DF9577A}" srcOrd="7" destOrd="0" parTransId="{AB261645-EDB7-4563-A81B-75A564157801}" sibTransId="{13DC2FCE-FE0C-41DD-80CA-FC78F9247719}"/>
    <dgm:cxn modelId="{27001F0B-9178-422B-854F-B140D8969C35}" type="presOf" srcId="{890F1841-2730-4719-9807-B3F656C1099A}" destId="{B034C9BB-ECE9-4235-B918-F6126DE689EC}" srcOrd="0" destOrd="0" presId="urn:microsoft.com/office/officeart/2005/8/layout/vList5"/>
    <dgm:cxn modelId="{B37EC419-7505-4E3F-BA0E-5B0B92C04AAC}" type="presOf" srcId="{82468544-64B8-494A-A480-A641141861FE}" destId="{E79E0636-BD58-43AF-BFEC-76525B0F9365}" srcOrd="0" destOrd="1" presId="urn:microsoft.com/office/officeart/2005/8/layout/vList5"/>
    <dgm:cxn modelId="{CEFAAC20-92A5-4880-9F78-0AD9AEB7CA83}" type="presOf" srcId="{FAA628D5-3ED8-456C-AD38-9D819C8CB842}" destId="{B87719A2-86F1-4C05-8217-E7461C288EA3}" srcOrd="0" destOrd="2" presId="urn:microsoft.com/office/officeart/2005/8/layout/vList5"/>
    <dgm:cxn modelId="{85985723-F543-4C88-BB8F-114EEE5CEE2A}" type="presOf" srcId="{F2462FB1-AE10-4DBD-83DF-377E3819BCD5}" destId="{4770CB5A-39EB-4774-9924-B54729308399}" srcOrd="0" destOrd="0" presId="urn:microsoft.com/office/officeart/2005/8/layout/vList5"/>
    <dgm:cxn modelId="{869DF325-4660-44B1-9D58-9370F602B53A}" type="presOf" srcId="{AE68A4F5-22D1-4F98-8E0D-4E09B65160B7}" destId="{BF0BE343-A955-4638-90EB-3B1580B871BA}" srcOrd="0" destOrd="0" presId="urn:microsoft.com/office/officeart/2005/8/layout/vList5"/>
    <dgm:cxn modelId="{5074E732-885F-4829-852B-0135C0DBB712}" srcId="{59295863-E5FF-4AF8-997A-06AA1DF9577A}" destId="{F86A3D55-6D87-49BE-BE18-1CFAC23FB562}" srcOrd="0" destOrd="0" parTransId="{559ED29E-B977-4465-8C6E-C7BB0FB3BE0B}" sibTransId="{6CE82242-C20A-4521-A1D8-1B85534C8239}"/>
    <dgm:cxn modelId="{43E18D33-49F2-442B-949B-75B16E0DD1DC}" srcId="{776F34FB-C158-42C8-B98E-73B2ADDDB30B}" destId="{FAA628D5-3ED8-456C-AD38-9D819C8CB842}" srcOrd="2" destOrd="0" parTransId="{D3D6025C-B95A-4D50-BB8F-3C2C28CE6DA8}" sibTransId="{B57218DA-285C-4863-8A26-E09ED1E9EDCB}"/>
    <dgm:cxn modelId="{E8EA7137-2556-42B1-94A2-5EEA743318CB}" srcId="{890F1841-2730-4719-9807-B3F656C1099A}" destId="{B077CC16-741D-4517-B7CB-0C8A5F6AD982}" srcOrd="4" destOrd="0" parTransId="{673B48CF-FC5D-4460-87AD-FB058CF58035}" sibTransId="{6B76BE61-093D-4615-9B26-F77DC23DB12E}"/>
    <dgm:cxn modelId="{EF042D3B-8E01-4D44-89AF-85635ABE90F6}" srcId="{1868D106-7E97-4826-8649-D4A5A95C4972}" destId="{5E3B4922-6BCC-4310-88AD-85F490793FA7}" srcOrd="1" destOrd="0" parTransId="{AF0D6C99-FC12-4E5C-B7E7-31A312001767}" sibTransId="{A8446DDA-F555-4E76-A544-F142F0780997}"/>
    <dgm:cxn modelId="{3894B05B-D19C-4184-8B66-44CBA62E4867}" type="presOf" srcId="{1868D106-7E97-4826-8649-D4A5A95C4972}" destId="{BA66B7A5-5984-4730-99E1-40F4A670A1BF}" srcOrd="0" destOrd="0" presId="urn:microsoft.com/office/officeart/2005/8/layout/vList5"/>
    <dgm:cxn modelId="{3810395D-1EC5-40F8-A359-0013D80783B3}" type="presOf" srcId="{E90887F6-2BF8-4D4F-ADA9-AA9FC2D8661C}" destId="{B87719A2-86F1-4C05-8217-E7461C288EA3}" srcOrd="0" destOrd="0" presId="urn:microsoft.com/office/officeart/2005/8/layout/vList5"/>
    <dgm:cxn modelId="{AD9C4C42-8F02-4CC1-B771-B8AB367C393E}" srcId="{890F1841-2730-4719-9807-B3F656C1099A}" destId="{1868D106-7E97-4826-8649-D4A5A95C4972}" srcOrd="3" destOrd="0" parTransId="{F8955354-4392-440E-975E-8B43041183AD}" sibTransId="{7E42B033-F21B-4854-9419-0DF2C6B4CEE1}"/>
    <dgm:cxn modelId="{09E25B66-C6E1-48B6-A320-FD8B83F5A600}" type="presOf" srcId="{B077CC16-741D-4517-B7CB-0C8A5F6AD982}" destId="{C53F5A82-91D8-48C1-ACAF-9BD1F9921374}" srcOrd="0" destOrd="0" presId="urn:microsoft.com/office/officeart/2005/8/layout/vList5"/>
    <dgm:cxn modelId="{9C82A166-D9A5-42B5-901C-AAB3B4283D95}" type="presOf" srcId="{776F34FB-C158-42C8-B98E-73B2ADDDB30B}" destId="{ACB245D0-A61A-41D2-86B2-47941B525539}" srcOrd="0" destOrd="0" presId="urn:microsoft.com/office/officeart/2005/8/layout/vList5"/>
    <dgm:cxn modelId="{9FBA0948-7F52-471B-B507-E448B8CC8588}" type="presOf" srcId="{3D4E85FE-CFFA-4903-BEA5-0FB9FC70107E}" destId="{B5998901-8EA0-47D1-AB9D-25CA32B56903}" srcOrd="0" destOrd="1" presId="urn:microsoft.com/office/officeart/2005/8/layout/vList5"/>
    <dgm:cxn modelId="{7CFF3549-C2D8-4FE9-AA9F-361CE559A4EB}" srcId="{FAF8BCC3-15C6-423A-BE5F-9543FC3621AF}" destId="{82468544-64B8-494A-A480-A641141861FE}" srcOrd="1" destOrd="0" parTransId="{2BAE6A53-E313-4401-A687-2355637E5E28}" sibTransId="{63551693-6206-46B0-9FB0-0C493D707365}"/>
    <dgm:cxn modelId="{7207A26B-E34B-4625-A1E5-84E350F8DD8F}" type="presOf" srcId="{1DE8E4B9-478D-4E7F-8C8B-6D3DA4EC3E8F}" destId="{F2210FB0-6DFF-4A45-A728-7E8E0EE1BBFE}" srcOrd="0" destOrd="0" presId="urn:microsoft.com/office/officeart/2005/8/layout/vList5"/>
    <dgm:cxn modelId="{D858D36C-23D2-4F07-A826-BFDF87A86D90}" type="presOf" srcId="{59295863-E5FF-4AF8-997A-06AA1DF9577A}" destId="{7B51E6E7-1FD4-476D-8085-323B7D007436}" srcOrd="0" destOrd="0" presId="urn:microsoft.com/office/officeart/2005/8/layout/vList5"/>
    <dgm:cxn modelId="{EBF60A4D-95AF-47A0-8703-25DE678123B4}" type="presOf" srcId="{FB2C39DC-D059-4DBF-A8EC-D3D72E575FA7}" destId="{B5998901-8EA0-47D1-AB9D-25CA32B56903}" srcOrd="0" destOrd="0" presId="urn:microsoft.com/office/officeart/2005/8/layout/vList5"/>
    <dgm:cxn modelId="{0266FB4F-6D66-4A97-A2EC-B711E26F6F8B}" srcId="{6AF4146D-CD24-4D77-8A8D-7BA729643DFA}" destId="{F2462FB1-AE10-4DBD-83DF-377E3819BCD5}" srcOrd="0" destOrd="0" parTransId="{7B02F190-0322-4A3F-B6FF-7DCB18285ECF}" sibTransId="{4DEF2DA4-2953-4F0D-B6CF-86701F0580B9}"/>
    <dgm:cxn modelId="{A5F61358-D478-4EEF-8B3A-686EE4C8D58C}" srcId="{890F1841-2730-4719-9807-B3F656C1099A}" destId="{FAF8BCC3-15C6-423A-BE5F-9543FC3621AF}" srcOrd="0" destOrd="0" parTransId="{64A6A213-C6EB-4C70-9021-E8BCF9D7EEF4}" sibTransId="{3133DF28-2F3D-4120-B429-22B2D7F9135B}"/>
    <dgm:cxn modelId="{01914978-AB33-4416-AF16-9DC630FC9E8D}" srcId="{FAF8BCC3-15C6-423A-BE5F-9543FC3621AF}" destId="{99D408A1-A46D-47C5-A8CC-006357F1722C}" srcOrd="0" destOrd="0" parTransId="{306DFAC8-8BED-4819-8AF1-363A70F4AF79}" sibTransId="{8C7C6BC6-D76C-4C40-AB8F-46F84F859368}"/>
    <dgm:cxn modelId="{E775128A-C90C-4219-BAF4-D4E74081BE11}" srcId="{776F34FB-C158-42C8-B98E-73B2ADDDB30B}" destId="{37BD8F8C-0120-4ECA-8F9F-E4F309A0DA81}" srcOrd="1" destOrd="0" parTransId="{D2B68F59-F2B4-4776-BFD2-3D537BAD8E14}" sibTransId="{81663E70-D69E-4F9C-A651-B187B05F28EB}"/>
    <dgm:cxn modelId="{D4311E8E-55A4-4289-B12B-A689BADA712E}" type="presOf" srcId="{99D408A1-A46D-47C5-A8CC-006357F1722C}" destId="{E79E0636-BD58-43AF-BFEC-76525B0F9365}" srcOrd="0" destOrd="0" presId="urn:microsoft.com/office/officeart/2005/8/layout/vList5"/>
    <dgm:cxn modelId="{475BED93-42EE-443F-B6DF-BADCA6147963}" type="presOf" srcId="{F5B31665-7A60-4B5F-9A27-9131759EB190}" destId="{4C4F00ED-9A26-470D-8CBE-8C1210835664}" srcOrd="0" destOrd="0" presId="urn:microsoft.com/office/officeart/2005/8/layout/vList5"/>
    <dgm:cxn modelId="{2EFE7395-8176-4CF8-AAA6-8D4A75191A83}" type="presOf" srcId="{6AF4146D-CD24-4D77-8A8D-7BA729643DFA}" destId="{8E0EB2B9-0C2F-458F-981F-418418D2C3F0}" srcOrd="0" destOrd="0" presId="urn:microsoft.com/office/officeart/2005/8/layout/vList5"/>
    <dgm:cxn modelId="{84AB7BAA-9797-4C1C-AA73-2D9C5C843DEB}" type="presOf" srcId="{5E3B4922-6BCC-4310-88AD-85F490793FA7}" destId="{BF0BE343-A955-4638-90EB-3B1580B871BA}" srcOrd="0" destOrd="1" presId="urn:microsoft.com/office/officeart/2005/8/layout/vList5"/>
    <dgm:cxn modelId="{9AD1DEAA-365A-4982-9F26-E4811510935B}" type="presOf" srcId="{F163E63A-CA2A-401F-B8B9-16CE5095EEA9}" destId="{B6B337BF-028F-48E5-9E1F-1EFDAA11A5BE}" srcOrd="0" destOrd="0" presId="urn:microsoft.com/office/officeart/2005/8/layout/vList5"/>
    <dgm:cxn modelId="{78E686B5-CA48-4584-86FB-9C86E8269018}" type="presOf" srcId="{F86A3D55-6D87-49BE-BE18-1CFAC23FB562}" destId="{40949F95-0842-46EB-B786-2FE7B5F6BD4E}" srcOrd="0" destOrd="0" presId="urn:microsoft.com/office/officeart/2005/8/layout/vList5"/>
    <dgm:cxn modelId="{F6BAFFC7-9346-4083-BA24-CA7ECB2A619B}" srcId="{F163E63A-CA2A-401F-B8B9-16CE5095EEA9}" destId="{3D4E85FE-CFFA-4903-BEA5-0FB9FC70107E}" srcOrd="1" destOrd="0" parTransId="{B8A21348-C5F9-4282-8E10-CB135ABCD72E}" sibTransId="{3856EC01-A302-404B-9A8C-920ED33DD34E}"/>
    <dgm:cxn modelId="{5868ADCA-D716-401E-8682-90C2B7BAD12C}" srcId="{1DE8E4B9-478D-4E7F-8C8B-6D3DA4EC3E8F}" destId="{ACB3E1C9-3BFE-4DA0-82D6-3CC1FB4C0DC5}" srcOrd="0" destOrd="0" parTransId="{92F9E17F-7699-4E3F-86D5-68B503AD9FF6}" sibTransId="{8EC6BDE2-087B-44C3-AA9F-7B28BD159DED}"/>
    <dgm:cxn modelId="{4095A8CB-B604-48EF-A220-2758297B8AD1}" srcId="{776F34FB-C158-42C8-B98E-73B2ADDDB30B}" destId="{E90887F6-2BF8-4D4F-ADA9-AA9FC2D8661C}" srcOrd="0" destOrd="0" parTransId="{A35D282A-61A2-4261-8A87-AE0559CE0CD3}" sibTransId="{5523F82C-4EED-44DB-BB3E-4D934098650E}"/>
    <dgm:cxn modelId="{54F68CCE-EAA8-4D25-A90C-70A6FD7B81C2}" srcId="{890F1841-2730-4719-9807-B3F656C1099A}" destId="{776F34FB-C158-42C8-B98E-73B2ADDDB30B}" srcOrd="1" destOrd="0" parTransId="{1D41D1D9-844B-4303-ACAF-EB9616938BC7}" sibTransId="{7498FDA3-D13A-4E40-9ECB-CEA1EB595AF8}"/>
    <dgm:cxn modelId="{57130BCF-26F7-412A-8164-2E90EF6E1CC2}" srcId="{890F1841-2730-4719-9807-B3F656C1099A}" destId="{F163E63A-CA2A-401F-B8B9-16CE5095EEA9}" srcOrd="5" destOrd="0" parTransId="{5D2D4148-1ABA-478E-8525-A3649714C86A}" sibTransId="{21618060-37E4-4954-965F-5E90787253CB}"/>
    <dgm:cxn modelId="{467C35D9-79E4-4D7B-91DC-B1F34BDC9131}" srcId="{890F1841-2730-4719-9807-B3F656C1099A}" destId="{6AF4146D-CD24-4D77-8A8D-7BA729643DFA}" srcOrd="6" destOrd="0" parTransId="{18920CAB-6517-4627-A27C-9B5A382E8CAB}" sibTransId="{C9650FCF-CBED-43F2-89E5-B461C38A80AC}"/>
    <dgm:cxn modelId="{765FDADD-242B-426E-99D8-24BC676FCA77}" srcId="{F163E63A-CA2A-401F-B8B9-16CE5095EEA9}" destId="{FB2C39DC-D059-4DBF-A8EC-D3D72E575FA7}" srcOrd="0" destOrd="0" parTransId="{0E28318F-F724-4ABF-8C48-B520EA07D777}" sibTransId="{0A24AD04-853A-436D-A4CF-0A0F0092BC3A}"/>
    <dgm:cxn modelId="{5DF491E1-5CA7-42BC-BB8B-7F511C5151A5}" type="presOf" srcId="{37BD8F8C-0120-4ECA-8F9F-E4F309A0DA81}" destId="{B87719A2-86F1-4C05-8217-E7461C288EA3}" srcOrd="0" destOrd="1" presId="urn:microsoft.com/office/officeart/2005/8/layout/vList5"/>
    <dgm:cxn modelId="{97E262E6-0FEF-4BB0-BAD7-2AFBCEA876BC}" srcId="{1868D106-7E97-4826-8649-D4A5A95C4972}" destId="{AE68A4F5-22D1-4F98-8E0D-4E09B65160B7}" srcOrd="0" destOrd="0" parTransId="{94A6E41F-E5A5-48F0-89BE-7D75112831EA}" sibTransId="{A2644213-C164-4008-942F-8D6C1107BF22}"/>
    <dgm:cxn modelId="{F1020BE7-B914-49D4-9CC5-B83252F5F3A9}" srcId="{B077CC16-741D-4517-B7CB-0C8A5F6AD982}" destId="{F5B31665-7A60-4B5F-9A27-9131759EB190}" srcOrd="0" destOrd="0" parTransId="{442C86B0-70CB-434C-8059-73BCFF016632}" sibTransId="{1E5C45DF-AF7D-438F-8B92-06C83A765FC6}"/>
    <dgm:cxn modelId="{17B947F2-D2B1-4B11-98BA-F6A170EACE0F}" srcId="{890F1841-2730-4719-9807-B3F656C1099A}" destId="{1DE8E4B9-478D-4E7F-8C8B-6D3DA4EC3E8F}" srcOrd="2" destOrd="0" parTransId="{064225A9-FE7B-42A6-BF6D-6E5407FA842A}" sibTransId="{4133341E-3A18-4D5F-A15D-ADF376E3B86C}"/>
    <dgm:cxn modelId="{9FE63CFD-1191-4BB8-9973-78F8A40E7EA9}" type="presOf" srcId="{FAF8BCC3-15C6-423A-BE5F-9543FC3621AF}" destId="{AD3C8839-4C0C-48CF-9511-735655C77527}" srcOrd="0" destOrd="0" presId="urn:microsoft.com/office/officeart/2005/8/layout/vList5"/>
    <dgm:cxn modelId="{A86AF56D-BF9C-46DA-9D9D-2F2B511CD23F}" type="presParOf" srcId="{B034C9BB-ECE9-4235-B918-F6126DE689EC}" destId="{C4316FAA-87F9-49FC-B292-AF74815D0E7C}" srcOrd="0" destOrd="0" presId="urn:microsoft.com/office/officeart/2005/8/layout/vList5"/>
    <dgm:cxn modelId="{1E90A56A-76A5-477B-9DDC-C0B0B7469841}" type="presParOf" srcId="{C4316FAA-87F9-49FC-B292-AF74815D0E7C}" destId="{AD3C8839-4C0C-48CF-9511-735655C77527}" srcOrd="0" destOrd="0" presId="urn:microsoft.com/office/officeart/2005/8/layout/vList5"/>
    <dgm:cxn modelId="{DF957896-9DB6-47CD-B050-73BBAA4B061E}" type="presParOf" srcId="{C4316FAA-87F9-49FC-B292-AF74815D0E7C}" destId="{E79E0636-BD58-43AF-BFEC-76525B0F9365}" srcOrd="1" destOrd="0" presId="urn:microsoft.com/office/officeart/2005/8/layout/vList5"/>
    <dgm:cxn modelId="{798235FD-6D07-4C56-AE06-457EA8C6C9EE}" type="presParOf" srcId="{B034C9BB-ECE9-4235-B918-F6126DE689EC}" destId="{06F2E33B-04A0-47F5-8BC8-8322B9EC3FBB}" srcOrd="1" destOrd="0" presId="urn:microsoft.com/office/officeart/2005/8/layout/vList5"/>
    <dgm:cxn modelId="{AEF01A96-A6F1-4A3E-81A5-29767ADDC7B5}" type="presParOf" srcId="{B034C9BB-ECE9-4235-B918-F6126DE689EC}" destId="{C34564ED-6066-4FC2-BF2A-F1D397347446}" srcOrd="2" destOrd="0" presId="urn:microsoft.com/office/officeart/2005/8/layout/vList5"/>
    <dgm:cxn modelId="{01A0D6FA-D87D-4252-9323-2B563B8D21A4}" type="presParOf" srcId="{C34564ED-6066-4FC2-BF2A-F1D397347446}" destId="{ACB245D0-A61A-41D2-86B2-47941B525539}" srcOrd="0" destOrd="0" presId="urn:microsoft.com/office/officeart/2005/8/layout/vList5"/>
    <dgm:cxn modelId="{95666EDF-DB2E-435C-AFA7-20E117C4F4EA}" type="presParOf" srcId="{C34564ED-6066-4FC2-BF2A-F1D397347446}" destId="{B87719A2-86F1-4C05-8217-E7461C288EA3}" srcOrd="1" destOrd="0" presId="urn:microsoft.com/office/officeart/2005/8/layout/vList5"/>
    <dgm:cxn modelId="{E25C2E96-BC62-4C44-AFEC-9F60ED925018}" type="presParOf" srcId="{B034C9BB-ECE9-4235-B918-F6126DE689EC}" destId="{BE4BB28D-DB3F-41B7-8D70-FEFD1BAF7ECF}" srcOrd="3" destOrd="0" presId="urn:microsoft.com/office/officeart/2005/8/layout/vList5"/>
    <dgm:cxn modelId="{74595203-287D-455A-9544-4F3E66AB1248}" type="presParOf" srcId="{B034C9BB-ECE9-4235-B918-F6126DE689EC}" destId="{B202C561-325C-4166-BA1E-CCE3F87569B0}" srcOrd="4" destOrd="0" presId="urn:microsoft.com/office/officeart/2005/8/layout/vList5"/>
    <dgm:cxn modelId="{8D2AC55B-B810-41E8-9538-2D3F3E5E4662}" type="presParOf" srcId="{B202C561-325C-4166-BA1E-CCE3F87569B0}" destId="{F2210FB0-6DFF-4A45-A728-7E8E0EE1BBFE}" srcOrd="0" destOrd="0" presId="urn:microsoft.com/office/officeart/2005/8/layout/vList5"/>
    <dgm:cxn modelId="{A235CD9B-129E-4190-A3A9-3B17C3CC4F7A}" type="presParOf" srcId="{B202C561-325C-4166-BA1E-CCE3F87569B0}" destId="{FD260B29-BAB4-4298-9310-DE6CE2CDAE85}" srcOrd="1" destOrd="0" presId="urn:microsoft.com/office/officeart/2005/8/layout/vList5"/>
    <dgm:cxn modelId="{A843CD95-D505-4CDC-8585-430BD14ACCB6}" type="presParOf" srcId="{B034C9BB-ECE9-4235-B918-F6126DE689EC}" destId="{47F92937-18CE-442B-A52C-3DF4ACBD9EFC}" srcOrd="5" destOrd="0" presId="urn:microsoft.com/office/officeart/2005/8/layout/vList5"/>
    <dgm:cxn modelId="{2B4D1A36-3952-41FA-9288-4F3FD7D2335B}" type="presParOf" srcId="{B034C9BB-ECE9-4235-B918-F6126DE689EC}" destId="{F6A9F849-36EF-42F8-8C1F-30437C90C3BA}" srcOrd="6" destOrd="0" presId="urn:microsoft.com/office/officeart/2005/8/layout/vList5"/>
    <dgm:cxn modelId="{D6441160-B397-4CA5-83D8-F23B1E497015}" type="presParOf" srcId="{F6A9F849-36EF-42F8-8C1F-30437C90C3BA}" destId="{BA66B7A5-5984-4730-99E1-40F4A670A1BF}" srcOrd="0" destOrd="0" presId="urn:microsoft.com/office/officeart/2005/8/layout/vList5"/>
    <dgm:cxn modelId="{5B6711B3-4A96-4ABB-88CC-AEED27EC237B}" type="presParOf" srcId="{F6A9F849-36EF-42F8-8C1F-30437C90C3BA}" destId="{BF0BE343-A955-4638-90EB-3B1580B871BA}" srcOrd="1" destOrd="0" presId="urn:microsoft.com/office/officeart/2005/8/layout/vList5"/>
    <dgm:cxn modelId="{E797CC0D-4F92-4B1F-AA83-A5719CED2E08}" type="presParOf" srcId="{B034C9BB-ECE9-4235-B918-F6126DE689EC}" destId="{E7644E1C-3187-41FA-8DBD-8239F02E63BE}" srcOrd="7" destOrd="0" presId="urn:microsoft.com/office/officeart/2005/8/layout/vList5"/>
    <dgm:cxn modelId="{BD195FB4-3A88-4E96-888F-F748CF6BB8DE}" type="presParOf" srcId="{B034C9BB-ECE9-4235-B918-F6126DE689EC}" destId="{4FCCDEE0-D1E4-46EA-BC40-E9BCA788D243}" srcOrd="8" destOrd="0" presId="urn:microsoft.com/office/officeart/2005/8/layout/vList5"/>
    <dgm:cxn modelId="{13A6A039-5E46-407F-8731-DD0F4F46B152}" type="presParOf" srcId="{4FCCDEE0-D1E4-46EA-BC40-E9BCA788D243}" destId="{C53F5A82-91D8-48C1-ACAF-9BD1F9921374}" srcOrd="0" destOrd="0" presId="urn:microsoft.com/office/officeart/2005/8/layout/vList5"/>
    <dgm:cxn modelId="{4AEFF790-722F-4F3E-9BBF-7106015DFF57}" type="presParOf" srcId="{4FCCDEE0-D1E4-46EA-BC40-E9BCA788D243}" destId="{4C4F00ED-9A26-470D-8CBE-8C1210835664}" srcOrd="1" destOrd="0" presId="urn:microsoft.com/office/officeart/2005/8/layout/vList5"/>
    <dgm:cxn modelId="{BD945107-19CE-4390-820F-54B7C73DD013}" type="presParOf" srcId="{B034C9BB-ECE9-4235-B918-F6126DE689EC}" destId="{14D99F6F-8C52-43A6-BD33-96B0895CEEF3}" srcOrd="9" destOrd="0" presId="urn:microsoft.com/office/officeart/2005/8/layout/vList5"/>
    <dgm:cxn modelId="{8EF1551B-54F6-4CF1-B0B1-3E4F38B2AC62}" type="presParOf" srcId="{B034C9BB-ECE9-4235-B918-F6126DE689EC}" destId="{61C7C612-2F34-4A1C-A87C-3D66DB99F745}" srcOrd="10" destOrd="0" presId="urn:microsoft.com/office/officeart/2005/8/layout/vList5"/>
    <dgm:cxn modelId="{841E3AA0-92AB-4C6F-8AD2-061C131C2928}" type="presParOf" srcId="{61C7C612-2F34-4A1C-A87C-3D66DB99F745}" destId="{B6B337BF-028F-48E5-9E1F-1EFDAA11A5BE}" srcOrd="0" destOrd="0" presId="urn:microsoft.com/office/officeart/2005/8/layout/vList5"/>
    <dgm:cxn modelId="{B895817D-D72B-45D1-A820-EBA5C00B2B8D}" type="presParOf" srcId="{61C7C612-2F34-4A1C-A87C-3D66DB99F745}" destId="{B5998901-8EA0-47D1-AB9D-25CA32B56903}" srcOrd="1" destOrd="0" presId="urn:microsoft.com/office/officeart/2005/8/layout/vList5"/>
    <dgm:cxn modelId="{F8798C96-1E7E-44DF-B8B7-B658BCC5E58B}" type="presParOf" srcId="{B034C9BB-ECE9-4235-B918-F6126DE689EC}" destId="{DCAB792D-8A25-49D7-BEAE-E6268766F41D}" srcOrd="11" destOrd="0" presId="urn:microsoft.com/office/officeart/2005/8/layout/vList5"/>
    <dgm:cxn modelId="{FEA10D92-02F2-4A9D-B2D6-0439FC9B2C13}" type="presParOf" srcId="{B034C9BB-ECE9-4235-B918-F6126DE689EC}" destId="{13F2DBE6-27DC-4A32-BD05-43FE66D61D23}" srcOrd="12" destOrd="0" presId="urn:microsoft.com/office/officeart/2005/8/layout/vList5"/>
    <dgm:cxn modelId="{65CC2A04-8AB9-48EB-B785-7344C25F51CA}" type="presParOf" srcId="{13F2DBE6-27DC-4A32-BD05-43FE66D61D23}" destId="{8E0EB2B9-0C2F-458F-981F-418418D2C3F0}" srcOrd="0" destOrd="0" presId="urn:microsoft.com/office/officeart/2005/8/layout/vList5"/>
    <dgm:cxn modelId="{A151A7D7-B87D-4E5A-B588-D5C1864F186D}" type="presParOf" srcId="{13F2DBE6-27DC-4A32-BD05-43FE66D61D23}" destId="{4770CB5A-39EB-4774-9924-B54729308399}" srcOrd="1" destOrd="0" presId="urn:microsoft.com/office/officeart/2005/8/layout/vList5"/>
    <dgm:cxn modelId="{094CB565-3DD0-49BD-A3AC-2B9259E2D8CF}" type="presParOf" srcId="{B034C9BB-ECE9-4235-B918-F6126DE689EC}" destId="{75C8CCE0-B460-4157-9568-FB1A2DD9C672}" srcOrd="13" destOrd="0" presId="urn:microsoft.com/office/officeart/2005/8/layout/vList5"/>
    <dgm:cxn modelId="{8B5D81B4-D90C-4AC7-B1BD-4BF021C71834}" type="presParOf" srcId="{B034C9BB-ECE9-4235-B918-F6126DE689EC}" destId="{05C5A961-E94C-41CA-A4F1-461EECC92283}" srcOrd="14" destOrd="0" presId="urn:microsoft.com/office/officeart/2005/8/layout/vList5"/>
    <dgm:cxn modelId="{187221DA-875A-4374-9D77-97F5B4DCDF47}" type="presParOf" srcId="{05C5A961-E94C-41CA-A4F1-461EECC92283}" destId="{7B51E6E7-1FD4-476D-8085-323B7D007436}" srcOrd="0" destOrd="0" presId="urn:microsoft.com/office/officeart/2005/8/layout/vList5"/>
    <dgm:cxn modelId="{DF18CEC1-4C6E-4B0C-8779-C3A8971479E6}" type="presParOf" srcId="{05C5A961-E94C-41CA-A4F1-461EECC92283}" destId="{40949F95-0842-46EB-B786-2FE7B5F6BD4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F1F5E-7931-6E4F-8F47-A33B4172E5B8}">
      <dsp:nvSpPr>
        <dsp:cNvPr id="0" name=""/>
        <dsp:cNvSpPr/>
      </dsp:nvSpPr>
      <dsp:spPr>
        <a:xfrm rot="5400000">
          <a:off x="1690698" y="887517"/>
          <a:ext cx="513976" cy="88027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05736D-D505-5542-A4E2-0881CEDF04E1}">
      <dsp:nvSpPr>
        <dsp:cNvPr id="0" name=""/>
        <dsp:cNvSpPr/>
      </dsp:nvSpPr>
      <dsp:spPr>
        <a:xfrm>
          <a:off x="1209312" y="30398"/>
          <a:ext cx="1595461" cy="911099"/>
        </a:xfrm>
        <a:prstGeom prst="roundRect">
          <a:avLst>
            <a:gd name="adj" fmla="val 1667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latin typeface="標楷體" panose="03000509000000000000" pitchFamily="65" charset="-120"/>
              <a:ea typeface="Kaiti TC" panose="02010600040101010101" pitchFamily="2" charset="-120"/>
            </a:rPr>
            <a:t>輸入基本資料</a:t>
          </a:r>
        </a:p>
      </dsp:txBody>
      <dsp:txXfrm>
        <a:off x="1253796" y="74882"/>
        <a:ext cx="1506493" cy="822131"/>
      </dsp:txXfrm>
    </dsp:sp>
    <dsp:sp modelId="{D52DE8FA-913B-2649-898A-C65B9236DA93}">
      <dsp:nvSpPr>
        <dsp:cNvPr id="0" name=""/>
        <dsp:cNvSpPr/>
      </dsp:nvSpPr>
      <dsp:spPr>
        <a:xfrm>
          <a:off x="2904583" y="132712"/>
          <a:ext cx="946682" cy="736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altLang="zh-TW" sz="1200" kern="1200" dirty="0" err="1"/>
            <a:t>Login.cs</a:t>
          </a:r>
          <a:endParaRPr lang="zh-TW" altLang="en-US" sz="1200" kern="1200" dirty="0"/>
        </a:p>
      </dsp:txBody>
      <dsp:txXfrm>
        <a:off x="2904583" y="132712"/>
        <a:ext cx="946682" cy="736390"/>
      </dsp:txXfrm>
    </dsp:sp>
    <dsp:sp modelId="{FCA43D56-DD2E-2041-A1AE-F9620BE125FB}">
      <dsp:nvSpPr>
        <dsp:cNvPr id="0" name=""/>
        <dsp:cNvSpPr/>
      </dsp:nvSpPr>
      <dsp:spPr>
        <a:xfrm rot="5400000">
          <a:off x="2844805" y="1781366"/>
          <a:ext cx="595163" cy="880272"/>
        </a:xfrm>
        <a:prstGeom prst="bentUpArrow">
          <a:avLst>
            <a:gd name="adj1" fmla="val 32840"/>
            <a:gd name="adj2" fmla="val 25000"/>
            <a:gd name="adj3" fmla="val 35780"/>
          </a:avLst>
        </a:prstGeom>
        <a:solidFill>
          <a:schemeClr val="accent1">
            <a:tint val="50000"/>
            <a:hueOff val="17459"/>
            <a:satOff val="-964"/>
            <a:lumOff val="37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657E4F-1355-4443-BA73-538B58D3DBFF}">
      <dsp:nvSpPr>
        <dsp:cNvPr id="0" name=""/>
        <dsp:cNvSpPr/>
      </dsp:nvSpPr>
      <dsp:spPr>
        <a:xfrm>
          <a:off x="2359022" y="924247"/>
          <a:ext cx="1685443" cy="911099"/>
        </a:xfrm>
        <a:prstGeom prst="roundRect">
          <a:avLst>
            <a:gd name="adj" fmla="val 16670"/>
          </a:avLst>
        </a:prstGeom>
        <a:solidFill>
          <a:schemeClr val="accent1">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latin typeface="標楷體" panose="03000509000000000000" pitchFamily="65" charset="-120"/>
              <a:ea typeface="Kaiti TC" panose="02010600040101010101" pitchFamily="2" charset="-120"/>
            </a:rPr>
            <a:t>依據樓層選擇</a:t>
          </a:r>
          <a:endParaRPr lang="en-US" altLang="zh-TW" sz="1200" kern="1200" dirty="0">
            <a:latin typeface="標楷體" panose="03000509000000000000" pitchFamily="65" charset="-120"/>
            <a:ea typeface="Kaiti TC" panose="02010600040101010101" pitchFamily="2" charset="-120"/>
          </a:endParaRPr>
        </a:p>
        <a:p>
          <a:pPr marL="0" lvl="0" indent="0" algn="ctr" defTabSz="533400">
            <a:lnSpc>
              <a:spcPct val="90000"/>
            </a:lnSpc>
            <a:spcBef>
              <a:spcPct val="0"/>
            </a:spcBef>
            <a:spcAft>
              <a:spcPct val="35000"/>
            </a:spcAft>
            <a:buNone/>
          </a:pPr>
          <a:r>
            <a:rPr lang="zh-TW" altLang="en-US" sz="1200" kern="1200" dirty="0">
              <a:latin typeface="標楷體" panose="03000509000000000000" pitchFamily="65" charset="-120"/>
              <a:ea typeface="Kaiti TC" panose="02010600040101010101" pitchFamily="2" charset="-120"/>
            </a:rPr>
            <a:t>日期、時段、座位</a:t>
          </a:r>
        </a:p>
      </dsp:txBody>
      <dsp:txXfrm>
        <a:off x="2403506" y="968731"/>
        <a:ext cx="1596475" cy="822131"/>
      </dsp:txXfrm>
    </dsp:sp>
    <dsp:sp modelId="{5CB90CCB-132B-C047-8389-7170D3C90D98}">
      <dsp:nvSpPr>
        <dsp:cNvPr id="0" name=""/>
        <dsp:cNvSpPr/>
      </dsp:nvSpPr>
      <dsp:spPr>
        <a:xfrm>
          <a:off x="4121228" y="1069389"/>
          <a:ext cx="1636000" cy="736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altLang="zh-TW" sz="1200" kern="1200" dirty="0" err="1"/>
            <a:t>First.cs</a:t>
          </a:r>
          <a:r>
            <a:rPr lang="en-US" altLang="zh-TW" sz="1200" kern="1200" dirty="0"/>
            <a:t>/</a:t>
          </a:r>
          <a:r>
            <a:rPr lang="en-US" altLang="zh-TW" sz="1200" kern="1200" dirty="0" err="1"/>
            <a:t>Second.cs</a:t>
          </a:r>
          <a:endParaRPr lang="zh-TW" altLang="en-US" sz="1200" kern="1200" dirty="0"/>
        </a:p>
      </dsp:txBody>
      <dsp:txXfrm>
        <a:off x="4121228" y="1069389"/>
        <a:ext cx="1636000" cy="736390"/>
      </dsp:txXfrm>
    </dsp:sp>
    <dsp:sp modelId="{4E3D1316-E239-5948-8B75-9C445D5EDBB7}">
      <dsp:nvSpPr>
        <dsp:cNvPr id="0" name=""/>
        <dsp:cNvSpPr/>
      </dsp:nvSpPr>
      <dsp:spPr>
        <a:xfrm rot="5400000">
          <a:off x="3894524" y="2715808"/>
          <a:ext cx="627846" cy="880272"/>
        </a:xfrm>
        <a:prstGeom prst="bentUpArrow">
          <a:avLst>
            <a:gd name="adj1" fmla="val 32840"/>
            <a:gd name="adj2" fmla="val 25000"/>
            <a:gd name="adj3" fmla="val 35780"/>
          </a:avLst>
        </a:prstGeom>
        <a:solidFill>
          <a:schemeClr val="accent1">
            <a:tint val="50000"/>
            <a:hueOff val="34918"/>
            <a:satOff val="-1927"/>
            <a:lumOff val="74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496464-A4ED-224A-B845-90B3EAFDCDBB}">
      <dsp:nvSpPr>
        <dsp:cNvPr id="0" name=""/>
        <dsp:cNvSpPr/>
      </dsp:nvSpPr>
      <dsp:spPr>
        <a:xfrm>
          <a:off x="3508732" y="1858689"/>
          <a:ext cx="1518144" cy="911099"/>
        </a:xfrm>
        <a:prstGeom prst="roundRect">
          <a:avLst>
            <a:gd name="adj" fmla="val 16670"/>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t>點餐（可省略）</a:t>
          </a:r>
        </a:p>
      </dsp:txBody>
      <dsp:txXfrm>
        <a:off x="3553216" y="1903173"/>
        <a:ext cx="1429176" cy="822131"/>
      </dsp:txXfrm>
    </dsp:sp>
    <dsp:sp modelId="{62A8E384-EBE8-4B44-8B71-23D5B5F97677}">
      <dsp:nvSpPr>
        <dsp:cNvPr id="0" name=""/>
        <dsp:cNvSpPr/>
      </dsp:nvSpPr>
      <dsp:spPr>
        <a:xfrm>
          <a:off x="5143429" y="1900582"/>
          <a:ext cx="946682" cy="736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altLang="zh-TW" sz="1200" kern="1200" dirty="0" err="1"/>
            <a:t>Menu.cs</a:t>
          </a:r>
          <a:endParaRPr lang="zh-TW" altLang="en-US" sz="1200" kern="1200" dirty="0"/>
        </a:p>
      </dsp:txBody>
      <dsp:txXfrm>
        <a:off x="5143429" y="1900582"/>
        <a:ext cx="946682" cy="736390"/>
      </dsp:txXfrm>
    </dsp:sp>
    <dsp:sp modelId="{7E2478B0-F7F8-6848-BBF5-82ED73A53809}">
      <dsp:nvSpPr>
        <dsp:cNvPr id="0" name=""/>
        <dsp:cNvSpPr/>
      </dsp:nvSpPr>
      <dsp:spPr>
        <a:xfrm rot="5400000">
          <a:off x="5009077" y="3679296"/>
          <a:ext cx="614926" cy="880272"/>
        </a:xfrm>
        <a:prstGeom prst="bentUpArrow">
          <a:avLst>
            <a:gd name="adj1" fmla="val 32840"/>
            <a:gd name="adj2" fmla="val 25000"/>
            <a:gd name="adj3" fmla="val 35780"/>
          </a:avLst>
        </a:prstGeom>
        <a:solidFill>
          <a:schemeClr val="accent1">
            <a:tint val="50000"/>
            <a:hueOff val="52377"/>
            <a:satOff val="-2891"/>
            <a:lumOff val="111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9AADFC-F92B-5941-9B43-E7B1AD2B3ABD}">
      <dsp:nvSpPr>
        <dsp:cNvPr id="0" name=""/>
        <dsp:cNvSpPr/>
      </dsp:nvSpPr>
      <dsp:spPr>
        <a:xfrm>
          <a:off x="4658442" y="2809472"/>
          <a:ext cx="1271407" cy="911099"/>
        </a:xfrm>
        <a:prstGeom prst="roundRect">
          <a:avLst>
            <a:gd name="adj" fmla="val 16670"/>
          </a:avLst>
        </a:prstGeom>
        <a:solidFill>
          <a:schemeClr val="accent1">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t>寄送訂位明細</a:t>
          </a:r>
        </a:p>
      </dsp:txBody>
      <dsp:txXfrm>
        <a:off x="4702926" y="2853956"/>
        <a:ext cx="1182439" cy="822131"/>
      </dsp:txXfrm>
    </dsp:sp>
    <dsp:sp modelId="{EFC71A21-0D12-FF4D-8DF0-368CEAB05B2E}">
      <dsp:nvSpPr>
        <dsp:cNvPr id="0" name=""/>
        <dsp:cNvSpPr/>
      </dsp:nvSpPr>
      <dsp:spPr>
        <a:xfrm>
          <a:off x="5950073" y="2896367"/>
          <a:ext cx="946682" cy="736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altLang="zh-TW" sz="1200" kern="1200" dirty="0" err="1"/>
            <a:t>Menu.cs</a:t>
          </a:r>
          <a:endParaRPr lang="zh-TW" altLang="en-US" sz="1200" kern="1200" dirty="0"/>
        </a:p>
      </dsp:txBody>
      <dsp:txXfrm>
        <a:off x="5950073" y="2896367"/>
        <a:ext cx="946682" cy="736390"/>
      </dsp:txXfrm>
    </dsp:sp>
    <dsp:sp modelId="{B8C62D2B-B3A9-5C4E-8E0B-DE6D2C5C1EE0}">
      <dsp:nvSpPr>
        <dsp:cNvPr id="0" name=""/>
        <dsp:cNvSpPr/>
      </dsp:nvSpPr>
      <dsp:spPr>
        <a:xfrm>
          <a:off x="5808152" y="3753796"/>
          <a:ext cx="1653189" cy="911099"/>
        </a:xfrm>
        <a:prstGeom prst="roundRect">
          <a:avLst>
            <a:gd name="adj" fmla="val 1667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t>寄送訂位預定提醒</a:t>
          </a:r>
        </a:p>
      </dsp:txBody>
      <dsp:txXfrm>
        <a:off x="5852636" y="3798280"/>
        <a:ext cx="1564221" cy="822131"/>
      </dsp:txXfrm>
    </dsp:sp>
    <dsp:sp modelId="{104F524D-223B-CD48-A94B-DE856EEE37D7}">
      <dsp:nvSpPr>
        <dsp:cNvPr id="0" name=""/>
        <dsp:cNvSpPr/>
      </dsp:nvSpPr>
      <dsp:spPr>
        <a:xfrm>
          <a:off x="7550018" y="3826979"/>
          <a:ext cx="1569183" cy="736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altLang="zh-TW" sz="1200" kern="1200" dirty="0"/>
            <a:t>Google App Script</a:t>
          </a:r>
          <a:endParaRPr lang="zh-TW" altLang="en-US" sz="1200" kern="1200" dirty="0"/>
        </a:p>
      </dsp:txBody>
      <dsp:txXfrm>
        <a:off x="7550018" y="3826979"/>
        <a:ext cx="1569183" cy="7363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E0636-BD58-43AF-BFEC-76525B0F9365}">
      <dsp:nvSpPr>
        <dsp:cNvPr id="0" name=""/>
        <dsp:cNvSpPr/>
      </dsp:nvSpPr>
      <dsp:spPr>
        <a:xfrm rot="5400000">
          <a:off x="7499868" y="-3309357"/>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用於物件的</a:t>
          </a:r>
          <a:r>
            <a:rPr lang="en-US" altLang="zh-TW" sz="1200" kern="1200" dirty="0">
              <a:latin typeface="標楷體" panose="03000509000000000000" pitchFamily="65" charset="-120"/>
              <a:ea typeface="標楷體" panose="03000509000000000000" pitchFamily="65" charset="-120"/>
            </a:rPr>
            <a:t>Name</a:t>
          </a:r>
          <a:r>
            <a:rPr lang="zh-TW" altLang="en-US" sz="1200" kern="1200" dirty="0">
              <a:latin typeface="標楷體" panose="03000509000000000000" pitchFamily="65" charset="-120"/>
              <a:ea typeface="標楷體" panose="03000509000000000000" pitchFamily="65" charset="-120"/>
            </a:rPr>
            <a:t>屬性，透過子字串並透過</a:t>
          </a:r>
          <a:r>
            <a:rPr lang="en-US" altLang="zh-TW" sz="1200" kern="1200" dirty="0">
              <a:latin typeface="標楷體" panose="03000509000000000000" pitchFamily="65" charset="-120"/>
              <a:ea typeface="標楷體" panose="03000509000000000000" pitchFamily="65" charset="-120"/>
            </a:rPr>
            <a:t>”==“</a:t>
          </a:r>
          <a:r>
            <a:rPr lang="zh-TW" altLang="en-US" sz="1200" kern="1200" dirty="0">
              <a:latin typeface="標楷體" panose="03000509000000000000" pitchFamily="65" charset="-120"/>
              <a:ea typeface="標楷體" panose="03000509000000000000" pitchFamily="65" charset="-120"/>
            </a:rPr>
            <a:t> 進行比較</a:t>
          </a:r>
        </a:p>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運用</a:t>
          </a:r>
          <a:r>
            <a:rPr lang="en-US" altLang="zh-TW" sz="1200" kern="1200" dirty="0">
              <a:latin typeface="標楷體" panose="03000509000000000000" pitchFamily="65" charset="-120"/>
              <a:ea typeface="標楷體" panose="03000509000000000000" pitchFamily="65" charset="-120"/>
            </a:rPr>
            <a:t>foreach</a:t>
          </a:r>
          <a:r>
            <a:rPr lang="zh-TW" altLang="en-US" sz="1200" kern="1200" dirty="0">
              <a:latin typeface="標楷體" panose="03000509000000000000" pitchFamily="65" charset="-120"/>
              <a:ea typeface="標楷體" panose="03000509000000000000" pitchFamily="65" charset="-120"/>
            </a:rPr>
            <a:t>迴圈來走訪陣列，在此是走訪</a:t>
          </a:r>
          <a:r>
            <a:rPr lang="en-US" altLang="zh-TW" sz="1200" kern="1200" dirty="0">
              <a:latin typeface="標楷體" panose="03000509000000000000" pitchFamily="65" charset="-120"/>
              <a:ea typeface="標楷體" panose="03000509000000000000" pitchFamily="65" charset="-120"/>
            </a:rPr>
            <a:t>List</a:t>
          </a:r>
          <a:r>
            <a:rPr lang="zh-TW" altLang="en-US" sz="1200" kern="1200" dirty="0">
              <a:latin typeface="標楷體" panose="03000509000000000000" pitchFamily="65" charset="-120"/>
              <a:ea typeface="標楷體" panose="03000509000000000000" pitchFamily="65" charset="-120"/>
            </a:rPr>
            <a:t>型別物件</a:t>
          </a:r>
        </a:p>
      </dsp:txBody>
      <dsp:txXfrm rot="-5400000">
        <a:off x="4119789" y="98250"/>
        <a:ext cx="7296539" cy="508852"/>
      </dsp:txXfrm>
    </dsp:sp>
    <dsp:sp modelId="{AD3C8839-4C0C-48CF-9511-735655C77527}">
      <dsp:nvSpPr>
        <dsp:cNvPr id="0" name=""/>
        <dsp:cNvSpPr/>
      </dsp:nvSpPr>
      <dsp:spPr>
        <a:xfrm>
          <a:off x="0" y="0"/>
          <a:ext cx="4119788" cy="704885"/>
        </a:xfrm>
        <a:prstGeom prst="roundRect">
          <a:avLst/>
        </a:prstGeom>
        <a:solidFill>
          <a:schemeClr val="accent5">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第八章 </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字串與陣列 </a:t>
          </a:r>
        </a:p>
      </dsp:txBody>
      <dsp:txXfrm>
        <a:off x="34410" y="34410"/>
        <a:ext cx="4050968" cy="636065"/>
      </dsp:txXfrm>
    </dsp:sp>
    <dsp:sp modelId="{B87719A2-86F1-4C05-8217-E7461C288EA3}">
      <dsp:nvSpPr>
        <dsp:cNvPr id="0" name=""/>
        <dsp:cNvSpPr/>
      </dsp:nvSpPr>
      <dsp:spPr>
        <a:xfrm rot="5400000">
          <a:off x="7499868" y="-2569228"/>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本系統程式碼都是以類別為主體撰寫的</a:t>
          </a:r>
        </a:p>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本系統在屬性成員或是讀寫資料，都會運用到物件來協助</a:t>
          </a:r>
        </a:p>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在自訂義的</a:t>
          </a:r>
          <a:r>
            <a:rPr lang="en-US" altLang="zh-TW" sz="1200" kern="1200" dirty="0">
              <a:latin typeface="標楷體" panose="03000509000000000000" pitchFamily="65" charset="-120"/>
              <a:ea typeface="標楷體" panose="03000509000000000000" pitchFamily="65" charset="-120"/>
            </a:rPr>
            <a:t>Class</a:t>
          </a:r>
          <a:r>
            <a:rPr lang="zh-TW" altLang="en-US" sz="1200" kern="1200" dirty="0">
              <a:latin typeface="標楷體" panose="03000509000000000000" pitchFamily="65" charset="-120"/>
              <a:ea typeface="標楷體" panose="03000509000000000000" pitchFamily="65" charset="-120"/>
            </a:rPr>
            <a:t>或是各</a:t>
          </a:r>
          <a:r>
            <a:rPr lang="en-US" altLang="zh-TW" sz="1200" kern="1200" dirty="0" err="1">
              <a:latin typeface="標楷體" panose="03000509000000000000" pitchFamily="65" charset="-120"/>
              <a:ea typeface="標楷體" panose="03000509000000000000" pitchFamily="65" charset="-120"/>
            </a:rPr>
            <a:t>Form.cs</a:t>
          </a:r>
          <a:r>
            <a:rPr lang="zh-TW" altLang="en-US" sz="1200" kern="1200" dirty="0">
              <a:latin typeface="標楷體" panose="03000509000000000000" pitchFamily="65" charset="-120"/>
              <a:ea typeface="標楷體" panose="03000509000000000000" pitchFamily="65" charset="-120"/>
            </a:rPr>
            <a:t>的類別、方法、屬性、建構子、欄位都有運用到存取修飾子</a:t>
          </a:r>
        </a:p>
      </dsp:txBody>
      <dsp:txXfrm rot="-5400000">
        <a:off x="4119789" y="838379"/>
        <a:ext cx="7296539" cy="508852"/>
      </dsp:txXfrm>
    </dsp:sp>
    <dsp:sp modelId="{ACB245D0-A61A-41D2-86B2-47941B525539}">
      <dsp:nvSpPr>
        <dsp:cNvPr id="0" name=""/>
        <dsp:cNvSpPr/>
      </dsp:nvSpPr>
      <dsp:spPr>
        <a:xfrm>
          <a:off x="0" y="722740"/>
          <a:ext cx="4119788" cy="704885"/>
        </a:xfrm>
        <a:prstGeom prst="roundRect">
          <a:avLst/>
        </a:prstGeom>
        <a:solidFill>
          <a:schemeClr val="accent5">
            <a:alpha val="90000"/>
            <a:hueOff val="0"/>
            <a:satOff val="0"/>
            <a:lumOff val="0"/>
            <a:alphaOff val="-5714"/>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第九章 </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類別與物件</a:t>
          </a:r>
        </a:p>
      </dsp:txBody>
      <dsp:txXfrm>
        <a:off x="34410" y="757150"/>
        <a:ext cx="4050968" cy="636065"/>
      </dsp:txXfrm>
    </dsp:sp>
    <dsp:sp modelId="{FD260B29-BAB4-4298-9310-DE6CE2CDAE85}">
      <dsp:nvSpPr>
        <dsp:cNvPr id="0" name=""/>
        <dsp:cNvSpPr/>
      </dsp:nvSpPr>
      <dsp:spPr>
        <a:xfrm rot="5400000">
          <a:off x="7499868" y="-1829099"/>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在自訂義的</a:t>
          </a:r>
          <a:r>
            <a:rPr lang="en-US" altLang="zh-TW" sz="1200" kern="1200" dirty="0">
              <a:latin typeface="標楷體" panose="03000509000000000000" pitchFamily="65" charset="-120"/>
              <a:ea typeface="標楷體" panose="03000509000000000000" pitchFamily="65" charset="-120"/>
            </a:rPr>
            <a:t>Class</a:t>
          </a:r>
          <a:r>
            <a:rPr lang="zh-TW" altLang="en-US" sz="1200" kern="1200" dirty="0">
              <a:latin typeface="標楷體" panose="03000509000000000000" pitchFamily="65" charset="-120"/>
              <a:ea typeface="標楷體" panose="03000509000000000000" pitchFamily="65" charset="-120"/>
            </a:rPr>
            <a:t>中，</a:t>
          </a:r>
          <a:r>
            <a:rPr lang="en-US" altLang="zh-TW" sz="1200" kern="1200" dirty="0" err="1">
              <a:latin typeface="標楷體" panose="03000509000000000000" pitchFamily="65" charset="-120"/>
              <a:ea typeface="標楷體" panose="03000509000000000000" pitchFamily="65" charset="-120"/>
            </a:rPr>
            <a:t>FoodInfo</a:t>
          </a:r>
          <a:r>
            <a:rPr lang="zh-TW" altLang="en-US" sz="1200" kern="1200" dirty="0">
              <a:latin typeface="標楷體" panose="03000509000000000000" pitchFamily="65" charset="-120"/>
              <a:ea typeface="標楷體" panose="03000509000000000000" pitchFamily="65" charset="-120"/>
            </a:rPr>
            <a:t>繼承</a:t>
          </a:r>
          <a:r>
            <a:rPr lang="en-US" altLang="zh-TW" sz="1200" kern="1200" dirty="0">
              <a:latin typeface="標楷體" panose="03000509000000000000" pitchFamily="65" charset="-120"/>
              <a:ea typeface="標楷體" panose="03000509000000000000" pitchFamily="65" charset="-120"/>
            </a:rPr>
            <a:t>Food</a:t>
          </a:r>
          <a:r>
            <a:rPr lang="zh-TW" altLang="en-US" sz="1200" kern="1200" dirty="0">
              <a:latin typeface="標楷體" panose="03000509000000000000" pitchFamily="65" charset="-120"/>
              <a:ea typeface="標楷體" panose="03000509000000000000" pitchFamily="65" charset="-120"/>
            </a:rPr>
            <a:t>類別</a:t>
          </a:r>
        </a:p>
      </dsp:txBody>
      <dsp:txXfrm rot="-5400000">
        <a:off x="4119789" y="1578508"/>
        <a:ext cx="7296539" cy="508852"/>
      </dsp:txXfrm>
    </dsp:sp>
    <dsp:sp modelId="{F2210FB0-6DFF-4A45-A728-7E8E0EE1BBFE}">
      <dsp:nvSpPr>
        <dsp:cNvPr id="0" name=""/>
        <dsp:cNvSpPr/>
      </dsp:nvSpPr>
      <dsp:spPr>
        <a:xfrm>
          <a:off x="0" y="1462869"/>
          <a:ext cx="4119788" cy="704885"/>
        </a:xfrm>
        <a:prstGeom prst="roundRect">
          <a:avLst/>
        </a:prstGeom>
        <a:solidFill>
          <a:schemeClr val="accent5">
            <a:alpha val="90000"/>
            <a:hueOff val="0"/>
            <a:satOff val="0"/>
            <a:lumOff val="0"/>
            <a:alphaOff val="-11429"/>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第十章 </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繼承與介面</a:t>
          </a:r>
        </a:p>
      </dsp:txBody>
      <dsp:txXfrm>
        <a:off x="34410" y="1497279"/>
        <a:ext cx="4050968" cy="636065"/>
      </dsp:txXfrm>
    </dsp:sp>
    <dsp:sp modelId="{BF0BE343-A955-4638-90EB-3B1580B871BA}">
      <dsp:nvSpPr>
        <dsp:cNvPr id="0" name=""/>
        <dsp:cNvSpPr/>
      </dsp:nvSpPr>
      <dsp:spPr>
        <a:xfrm rot="5400000">
          <a:off x="7499868" y="-1088970"/>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在</a:t>
          </a:r>
          <a:r>
            <a:rPr lang="en-US" altLang="zh-TW" sz="1200" kern="1200" dirty="0">
              <a:latin typeface="標楷體" panose="03000509000000000000" pitchFamily="65" charset="-120"/>
              <a:ea typeface="標楷體" panose="03000509000000000000" pitchFamily="65" charset="-120"/>
            </a:rPr>
            <a:t>Button</a:t>
          </a:r>
          <a:r>
            <a:rPr lang="zh-TW" altLang="en-US" sz="1200" kern="1200" dirty="0">
              <a:latin typeface="標楷體" panose="03000509000000000000" pitchFamily="65" charset="-120"/>
              <a:ea typeface="標楷體" panose="03000509000000000000" pitchFamily="65" charset="-120"/>
            </a:rPr>
            <a:t>、</a:t>
          </a:r>
          <a:r>
            <a:rPr lang="en-US" altLang="zh-TW" sz="1200" kern="1200" dirty="0">
              <a:latin typeface="標楷體" panose="03000509000000000000" pitchFamily="65" charset="-120"/>
              <a:ea typeface="標楷體" panose="03000509000000000000" pitchFamily="65" charset="-120"/>
            </a:rPr>
            <a:t>Panel</a:t>
          </a:r>
          <a:r>
            <a:rPr lang="zh-TW" altLang="en-US" sz="1200" kern="1200" dirty="0">
              <a:latin typeface="標楷體" panose="03000509000000000000" pitchFamily="65" charset="-120"/>
              <a:ea typeface="標楷體" panose="03000509000000000000" pitchFamily="65" charset="-120"/>
            </a:rPr>
            <a:t>物件運用委派來實現同事件發生時，有一樣的處理方法</a:t>
          </a:r>
        </a:p>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運用例外處理來進行偵測餐點按鈕實際對應的餐點</a:t>
          </a:r>
          <a:r>
            <a:rPr lang="en-US" altLang="zh-TW" sz="1200" kern="1200" dirty="0">
              <a:latin typeface="標楷體" panose="03000509000000000000" pitchFamily="65" charset="-120"/>
              <a:ea typeface="標楷體" panose="03000509000000000000" pitchFamily="65" charset="-120"/>
            </a:rPr>
            <a:t>NDJSON</a:t>
          </a:r>
          <a:r>
            <a:rPr lang="zh-TW" altLang="en-US" sz="1200" kern="1200" dirty="0">
              <a:latin typeface="標楷體" panose="03000509000000000000" pitchFamily="65" charset="-120"/>
              <a:ea typeface="標楷體" panose="03000509000000000000" pitchFamily="65" charset="-120"/>
            </a:rPr>
            <a:t>檔案可能不存在，並發生例外時顯示</a:t>
          </a:r>
          <a:r>
            <a:rPr lang="en-US" altLang="zh-TW" sz="1200" kern="1200" dirty="0">
              <a:latin typeface="標楷體" panose="03000509000000000000" pitchFamily="65" charset="-120"/>
              <a:ea typeface="標楷體" panose="03000509000000000000" pitchFamily="65" charset="-120"/>
            </a:rPr>
            <a:t>”</a:t>
          </a:r>
          <a:r>
            <a:rPr lang="zh-TW" altLang="en-US" sz="1200" kern="1200" dirty="0">
              <a:latin typeface="標楷體" panose="03000509000000000000" pitchFamily="65" charset="-120"/>
              <a:ea typeface="標楷體" panose="03000509000000000000" pitchFamily="65" charset="-120"/>
            </a:rPr>
            <a:t>敬請期待</a:t>
          </a:r>
          <a:r>
            <a:rPr lang="en-US" altLang="zh-TW" sz="1200" kern="1200" dirty="0">
              <a:latin typeface="標楷體" panose="03000509000000000000" pitchFamily="65" charset="-120"/>
              <a:ea typeface="標楷體" panose="03000509000000000000" pitchFamily="65" charset="-120"/>
            </a:rPr>
            <a:t>”</a:t>
          </a:r>
          <a:endParaRPr lang="zh-TW" altLang="en-US" sz="1200" kern="1200" dirty="0">
            <a:latin typeface="標楷體" panose="03000509000000000000" pitchFamily="65" charset="-120"/>
            <a:ea typeface="標楷體" panose="03000509000000000000" pitchFamily="65" charset="-120"/>
          </a:endParaRPr>
        </a:p>
      </dsp:txBody>
      <dsp:txXfrm rot="-5400000">
        <a:off x="4119789" y="2318637"/>
        <a:ext cx="7296539" cy="508852"/>
      </dsp:txXfrm>
    </dsp:sp>
    <dsp:sp modelId="{BA66B7A5-5984-4730-99E1-40F4A670A1BF}">
      <dsp:nvSpPr>
        <dsp:cNvPr id="0" name=""/>
        <dsp:cNvSpPr/>
      </dsp:nvSpPr>
      <dsp:spPr>
        <a:xfrm>
          <a:off x="0" y="2202999"/>
          <a:ext cx="4119788" cy="704885"/>
        </a:xfrm>
        <a:prstGeom prst="roundRect">
          <a:avLst/>
        </a:prstGeom>
        <a:solidFill>
          <a:schemeClr val="accent5">
            <a:alpha val="90000"/>
            <a:hueOff val="0"/>
            <a:satOff val="0"/>
            <a:lumOff val="0"/>
            <a:alphaOff val="-1714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第十二章 </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例外處理、委派與執行緒</a:t>
          </a:r>
        </a:p>
      </dsp:txBody>
      <dsp:txXfrm>
        <a:off x="34410" y="2237409"/>
        <a:ext cx="4050968" cy="636065"/>
      </dsp:txXfrm>
    </dsp:sp>
    <dsp:sp modelId="{4C4F00ED-9A26-470D-8CBE-8C1210835664}">
      <dsp:nvSpPr>
        <dsp:cNvPr id="0" name=""/>
        <dsp:cNvSpPr/>
      </dsp:nvSpPr>
      <dsp:spPr>
        <a:xfrm rot="5400000">
          <a:off x="7499868" y="-348840"/>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系統的運用中，有採用事件觸發來與使用者互動，如</a:t>
          </a:r>
          <a:r>
            <a:rPr lang="en-US" altLang="zh-TW" sz="1200" kern="1200" dirty="0">
              <a:latin typeface="標楷體" panose="03000509000000000000" pitchFamily="65" charset="-120"/>
              <a:ea typeface="標楷體" panose="03000509000000000000" pitchFamily="65" charset="-120"/>
            </a:rPr>
            <a:t>Click</a:t>
          </a:r>
          <a:r>
            <a:rPr lang="zh-TW" altLang="en-US" sz="1200" kern="1200" dirty="0">
              <a:latin typeface="標楷體" panose="03000509000000000000" pitchFamily="65" charset="-120"/>
              <a:ea typeface="標楷體" panose="03000509000000000000" pitchFamily="65" charset="-120"/>
            </a:rPr>
            <a:t>事件</a:t>
          </a:r>
        </a:p>
      </dsp:txBody>
      <dsp:txXfrm rot="-5400000">
        <a:off x="4119789" y="3058767"/>
        <a:ext cx="7296539" cy="508852"/>
      </dsp:txXfrm>
    </dsp:sp>
    <dsp:sp modelId="{C53F5A82-91D8-48C1-ACAF-9BD1F9921374}">
      <dsp:nvSpPr>
        <dsp:cNvPr id="0" name=""/>
        <dsp:cNvSpPr/>
      </dsp:nvSpPr>
      <dsp:spPr>
        <a:xfrm>
          <a:off x="0" y="2943128"/>
          <a:ext cx="4119788" cy="704885"/>
        </a:xfrm>
        <a:prstGeom prst="roundRect">
          <a:avLst/>
        </a:prstGeom>
        <a:solidFill>
          <a:schemeClr val="accent5">
            <a:alpha val="90000"/>
            <a:hueOff val="0"/>
            <a:satOff val="0"/>
            <a:lumOff val="0"/>
            <a:alphaOff val="-2285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第十三章 </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視窗應用程式的事件處理</a:t>
          </a:r>
        </a:p>
      </dsp:txBody>
      <dsp:txXfrm>
        <a:off x="34410" y="2977538"/>
        <a:ext cx="4050968" cy="636065"/>
      </dsp:txXfrm>
    </dsp:sp>
    <dsp:sp modelId="{B5998901-8EA0-47D1-AB9D-25CA32B56903}">
      <dsp:nvSpPr>
        <dsp:cNvPr id="0" name=""/>
        <dsp:cNvSpPr/>
      </dsp:nvSpPr>
      <dsp:spPr>
        <a:xfrm rot="5400000">
          <a:off x="7499868" y="391288"/>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在</a:t>
          </a:r>
          <a:r>
            <a:rPr lang="en-US" altLang="zh-TW" sz="1200" kern="1200" dirty="0" err="1">
              <a:latin typeface="標楷體" panose="03000509000000000000" pitchFamily="65" charset="-120"/>
              <a:ea typeface="標楷體" panose="03000509000000000000" pitchFamily="65" charset="-120"/>
            </a:rPr>
            <a:t>Login.cs</a:t>
          </a:r>
          <a:r>
            <a:rPr lang="zh-TW" altLang="en-US" sz="1200" kern="1200" dirty="0">
              <a:latin typeface="標楷體" panose="03000509000000000000" pitchFamily="65" charset="-120"/>
              <a:ea typeface="標楷體" panose="03000509000000000000" pitchFamily="65" charset="-120"/>
            </a:rPr>
            <a:t>與</a:t>
          </a:r>
          <a:r>
            <a:rPr lang="en-US" altLang="zh-TW" sz="1200" kern="1200" dirty="0" err="1">
              <a:latin typeface="標楷體" panose="03000509000000000000" pitchFamily="65" charset="-120"/>
              <a:ea typeface="標楷體" panose="03000509000000000000" pitchFamily="65" charset="-120"/>
            </a:rPr>
            <a:t>Map.cs</a:t>
          </a:r>
          <a:r>
            <a:rPr lang="zh-TW" altLang="en-US" sz="1200" kern="1200" dirty="0">
              <a:latin typeface="標楷體" panose="03000509000000000000" pitchFamily="65" charset="-120"/>
              <a:ea typeface="標楷體" panose="03000509000000000000" pitchFamily="65" charset="-120"/>
            </a:rPr>
            <a:t>之間存在多表單情況存在</a:t>
          </a:r>
          <a:r>
            <a:rPr lang="en-US" altLang="zh-TW" sz="1200" kern="1200" dirty="0">
              <a:latin typeface="標楷體" panose="03000509000000000000" pitchFamily="65" charset="-120"/>
              <a:ea typeface="標楷體" panose="03000509000000000000" pitchFamily="65" charset="-120"/>
            </a:rPr>
            <a:t>(</a:t>
          </a:r>
          <a:r>
            <a:rPr lang="zh-TW" altLang="en-US" sz="1200" kern="1200" dirty="0">
              <a:latin typeface="標楷體" panose="03000509000000000000" pitchFamily="65" charset="-120"/>
              <a:ea typeface="標楷體" panose="03000509000000000000" pitchFamily="65" charset="-120"/>
            </a:rPr>
            <a:t>不過只會有一個</a:t>
          </a:r>
          <a:r>
            <a:rPr lang="en-US" altLang="zh-TW" sz="1200" kern="1200" dirty="0">
              <a:latin typeface="標楷體" panose="03000509000000000000" pitchFamily="65" charset="-120"/>
              <a:ea typeface="標楷體" panose="03000509000000000000" pitchFamily="65" charset="-120"/>
            </a:rPr>
            <a:t>Show)</a:t>
          </a:r>
          <a:endParaRPr lang="zh-TW" altLang="en-US" sz="1200" kern="1200" dirty="0">
            <a:latin typeface="標楷體" panose="03000509000000000000" pitchFamily="65" charset="-120"/>
            <a:ea typeface="標楷體" panose="03000509000000000000" pitchFamily="65" charset="-120"/>
          </a:endParaRPr>
        </a:p>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在樓層、座位或預約室</a:t>
          </a:r>
          <a:r>
            <a:rPr lang="en-US" altLang="zh-TW" sz="1200" kern="1200" dirty="0">
              <a:latin typeface="標楷體" panose="03000509000000000000" pitchFamily="65" charset="-120"/>
              <a:ea typeface="標楷體" panose="03000509000000000000" pitchFamily="65" charset="-120"/>
            </a:rPr>
            <a:t>ID</a:t>
          </a:r>
          <a:r>
            <a:rPr lang="zh-TW" altLang="en-US" sz="1200" kern="1200" dirty="0">
              <a:latin typeface="標楷體" panose="03000509000000000000" pitchFamily="65" charset="-120"/>
              <a:ea typeface="標楷體" panose="03000509000000000000" pitchFamily="65" charset="-120"/>
            </a:rPr>
            <a:t>運用</a:t>
          </a:r>
          <a:r>
            <a:rPr lang="en-US" altLang="zh-TW" sz="1200" kern="1200" dirty="0" err="1">
              <a:latin typeface="標楷體" panose="03000509000000000000" pitchFamily="65" charset="-120"/>
              <a:ea typeface="標楷體" panose="03000509000000000000" pitchFamily="65" charset="-120"/>
            </a:rPr>
            <a:t>ComboBox</a:t>
          </a:r>
          <a:r>
            <a:rPr lang="zh-TW" altLang="en-US" sz="1200" kern="1200" dirty="0">
              <a:latin typeface="標楷體" panose="03000509000000000000" pitchFamily="65" charset="-120"/>
              <a:ea typeface="標楷體" panose="03000509000000000000" pitchFamily="65" charset="-120"/>
            </a:rPr>
            <a:t>來呈現</a:t>
          </a:r>
        </a:p>
      </dsp:txBody>
      <dsp:txXfrm rot="-5400000">
        <a:off x="4119789" y="3798895"/>
        <a:ext cx="7296539" cy="508852"/>
      </dsp:txXfrm>
    </dsp:sp>
    <dsp:sp modelId="{B6B337BF-028F-48E5-9E1F-1EFDAA11A5BE}">
      <dsp:nvSpPr>
        <dsp:cNvPr id="0" name=""/>
        <dsp:cNvSpPr/>
      </dsp:nvSpPr>
      <dsp:spPr>
        <a:xfrm>
          <a:off x="0" y="3700879"/>
          <a:ext cx="4119788" cy="704885"/>
        </a:xfrm>
        <a:prstGeom prst="roundRect">
          <a:avLst/>
        </a:prstGeom>
        <a:solidFill>
          <a:schemeClr val="accent5">
            <a:alpha val="90000"/>
            <a:hueOff val="0"/>
            <a:satOff val="0"/>
            <a:lumOff val="0"/>
            <a:alphaOff val="-28571"/>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第十四章 </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多表單視窗應用程式與清單控制項</a:t>
          </a:r>
        </a:p>
      </dsp:txBody>
      <dsp:txXfrm>
        <a:off x="34410" y="3735289"/>
        <a:ext cx="4050968" cy="636065"/>
      </dsp:txXfrm>
    </dsp:sp>
    <dsp:sp modelId="{4770CB5A-39EB-4774-9924-B54729308399}">
      <dsp:nvSpPr>
        <dsp:cNvPr id="0" name=""/>
        <dsp:cNvSpPr/>
      </dsp:nvSpPr>
      <dsp:spPr>
        <a:xfrm rot="5400000">
          <a:off x="7499868" y="1131417"/>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對於整個預約系統所呈現資訊都是透過檔案的讀寫來運作</a:t>
          </a:r>
        </a:p>
      </dsp:txBody>
      <dsp:txXfrm rot="-5400000">
        <a:off x="4119789" y="4539024"/>
        <a:ext cx="7296539" cy="508852"/>
      </dsp:txXfrm>
    </dsp:sp>
    <dsp:sp modelId="{8E0EB2B9-0C2F-458F-981F-418418D2C3F0}">
      <dsp:nvSpPr>
        <dsp:cNvPr id="0" name=""/>
        <dsp:cNvSpPr/>
      </dsp:nvSpPr>
      <dsp:spPr>
        <a:xfrm>
          <a:off x="0" y="4441009"/>
          <a:ext cx="4119788" cy="704885"/>
        </a:xfrm>
        <a:prstGeom prst="roundRect">
          <a:avLst/>
        </a:prstGeom>
        <a:solidFill>
          <a:schemeClr val="accent5">
            <a:alpha val="90000"/>
            <a:hueOff val="0"/>
            <a:satOff val="0"/>
            <a:lumOff val="0"/>
            <a:alphaOff val="-3428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第十五章</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 檔案與資料夾處理</a:t>
          </a:r>
        </a:p>
      </dsp:txBody>
      <dsp:txXfrm>
        <a:off x="34410" y="4475419"/>
        <a:ext cx="4050968" cy="636065"/>
      </dsp:txXfrm>
    </dsp:sp>
    <dsp:sp modelId="{40949F95-0842-46EB-B786-2FE7B5F6BD4E}">
      <dsp:nvSpPr>
        <dsp:cNvPr id="0" name=""/>
        <dsp:cNvSpPr/>
      </dsp:nvSpPr>
      <dsp:spPr>
        <a:xfrm rot="5400000">
          <a:off x="7499868" y="1871547"/>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整個預約系統的相關資訊有運用</a:t>
          </a:r>
          <a:r>
            <a:rPr lang="en-US" altLang="zh-TW" sz="1200" kern="1200" dirty="0">
              <a:latin typeface="標楷體" panose="03000509000000000000" pitchFamily="65" charset="-120"/>
              <a:ea typeface="標楷體" panose="03000509000000000000" pitchFamily="65" charset="-120"/>
            </a:rPr>
            <a:t>”.NET</a:t>
          </a:r>
          <a:r>
            <a:rPr lang="zh-TW" altLang="en-US" sz="1200" kern="1200" dirty="0">
              <a:latin typeface="標楷體" panose="03000509000000000000" pitchFamily="65" charset="-120"/>
              <a:ea typeface="標楷體" panose="03000509000000000000" pitchFamily="65" charset="-120"/>
            </a:rPr>
            <a:t>集合物件成為</a:t>
          </a:r>
          <a:r>
            <a:rPr lang="en-US" altLang="zh-TW" sz="1200" kern="1200" dirty="0">
              <a:latin typeface="標楷體" panose="03000509000000000000" pitchFamily="65" charset="-120"/>
              <a:ea typeface="標楷體" panose="03000509000000000000" pitchFamily="65" charset="-120"/>
            </a:rPr>
            <a:t>JSON</a:t>
          </a:r>
          <a:r>
            <a:rPr lang="zh-TW" altLang="en-US" sz="1200" kern="1200" dirty="0">
              <a:latin typeface="標楷體" panose="03000509000000000000" pitchFamily="65" charset="-120"/>
              <a:ea typeface="標楷體" panose="03000509000000000000" pitchFamily="65" charset="-120"/>
            </a:rPr>
            <a:t>字串</a:t>
          </a:r>
          <a:r>
            <a:rPr lang="en-US" altLang="zh-TW" sz="1200" kern="1200" dirty="0">
              <a:latin typeface="標楷體" panose="03000509000000000000" pitchFamily="65" charset="-120"/>
              <a:ea typeface="標楷體" panose="03000509000000000000" pitchFamily="65" charset="-120"/>
            </a:rPr>
            <a:t>”</a:t>
          </a:r>
          <a:r>
            <a:rPr lang="zh-TW" altLang="en-US" sz="1200" kern="1200" dirty="0">
              <a:latin typeface="標楷體" panose="03000509000000000000" pitchFamily="65" charset="-120"/>
              <a:ea typeface="標楷體" panose="03000509000000000000" pitchFamily="65" charset="-120"/>
            </a:rPr>
            <a:t>並與前一章節合作</a:t>
          </a:r>
        </a:p>
      </dsp:txBody>
      <dsp:txXfrm rot="-5400000">
        <a:off x="4119789" y="5279154"/>
        <a:ext cx="7296539" cy="508852"/>
      </dsp:txXfrm>
    </dsp:sp>
    <dsp:sp modelId="{7B51E6E7-1FD4-476D-8085-323B7D007436}">
      <dsp:nvSpPr>
        <dsp:cNvPr id="0" name=""/>
        <dsp:cNvSpPr/>
      </dsp:nvSpPr>
      <dsp:spPr>
        <a:xfrm>
          <a:off x="0" y="5181138"/>
          <a:ext cx="4119788" cy="704885"/>
        </a:xfrm>
        <a:prstGeom prst="roundRect">
          <a:avLst/>
        </a:prstGeom>
        <a:solidFill>
          <a:schemeClr val="accent5">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第十六章</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 </a:t>
          </a:r>
          <a:r>
            <a:rPr lang="en-US" altLang="zh-TW" sz="1400" kern="1200" dirty="0">
              <a:latin typeface="標楷體" panose="03000509000000000000" pitchFamily="65" charset="-120"/>
              <a:ea typeface="標楷體" panose="03000509000000000000" pitchFamily="65" charset="-120"/>
            </a:rPr>
            <a:t>ChatGPT</a:t>
          </a:r>
          <a:r>
            <a:rPr lang="zh-TW" altLang="en-US" sz="1400" kern="1200" dirty="0">
              <a:latin typeface="標楷體" panose="03000509000000000000" pitchFamily="65" charset="-120"/>
              <a:ea typeface="標楷體" panose="03000509000000000000" pitchFamily="65" charset="-120"/>
            </a:rPr>
            <a:t>協同開發、網路程式設計與</a:t>
          </a:r>
          <a:r>
            <a:rPr lang="en-US" altLang="zh-TW" sz="1400" kern="1200" dirty="0">
              <a:latin typeface="標楷體" panose="03000509000000000000" pitchFamily="65" charset="-120"/>
              <a:ea typeface="標楷體" panose="03000509000000000000" pitchFamily="65" charset="-120"/>
            </a:rPr>
            <a:t>ChatGPT API</a:t>
          </a:r>
          <a:endParaRPr lang="zh-TW" altLang="en-US" sz="1400" kern="1200" dirty="0">
            <a:latin typeface="標楷體" panose="03000509000000000000" pitchFamily="65" charset="-120"/>
            <a:ea typeface="標楷體" panose="03000509000000000000" pitchFamily="65" charset="-120"/>
          </a:endParaRPr>
        </a:p>
      </dsp:txBody>
      <dsp:txXfrm>
        <a:off x="34410" y="5215548"/>
        <a:ext cx="4050968" cy="636065"/>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標楷體" panose="03000509000000000000" pitchFamily="65" charset="-120"/>
              </a:defRPr>
            </a:lvl1pPr>
          </a:lstStyle>
          <a:p>
            <a:endParaRPr kumimoji="1" lang="zh-TW" altLang="en-US" dirty="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標楷體" panose="03000509000000000000" pitchFamily="65" charset="-120"/>
              </a:defRPr>
            </a:lvl1pPr>
          </a:lstStyle>
          <a:p>
            <a:fld id="{E3012368-4B5C-3948-9103-980685797A4C}" type="datetimeFigureOut">
              <a:rPr kumimoji="1" lang="zh-TW" altLang="en-US" smtClean="0"/>
              <a:pPr/>
              <a:t>2025/6/3</a:t>
            </a:fld>
            <a:endParaRPr kumimoji="1" lang="zh-TW" altLang="en-US" dirty="0"/>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dirty="0"/>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標楷體" panose="03000509000000000000" pitchFamily="65" charset="-120"/>
              </a:defRPr>
            </a:lvl1pPr>
          </a:lstStyle>
          <a:p>
            <a:endParaRPr kumimoji="1" lang="zh-TW" altLang="en-US" dirty="0"/>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標楷體" panose="03000509000000000000" pitchFamily="65" charset="-120"/>
              </a:defRPr>
            </a:lvl1pPr>
          </a:lstStyle>
          <a:p>
            <a:fld id="{E12AD06D-0045-5146-8654-F64F44BCEEE5}" type="slidenum">
              <a:rPr kumimoji="1" lang="zh-TW" altLang="en-US" smtClean="0"/>
              <a:pPr/>
              <a:t>‹#›</a:t>
            </a:fld>
            <a:endParaRPr kumimoji="1" lang="zh-TW" altLang="en-US" dirty="0"/>
          </a:p>
        </p:txBody>
      </p:sp>
    </p:spTree>
    <p:extLst>
      <p:ext uri="{BB962C8B-B14F-4D97-AF65-F5344CB8AC3E}">
        <p14:creationId xmlns:p14="http://schemas.microsoft.com/office/powerpoint/2010/main" val="1743597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標楷體" panose="03000509000000000000" pitchFamily="65" charset="-120"/>
        <a:ea typeface="+mn-ea"/>
        <a:cs typeface="+mn-cs"/>
      </a:defRPr>
    </a:lvl1pPr>
    <a:lvl2pPr marL="457200" algn="l" defTabSz="914400" rtl="0" eaLnBrk="1" latinLnBrk="0" hangingPunct="1">
      <a:defRPr sz="1200" kern="1200">
        <a:solidFill>
          <a:schemeClr val="tx1"/>
        </a:solidFill>
        <a:latin typeface="標楷體" panose="03000509000000000000" pitchFamily="65" charset="-120"/>
        <a:ea typeface="+mn-ea"/>
        <a:cs typeface="+mn-cs"/>
      </a:defRPr>
    </a:lvl2pPr>
    <a:lvl3pPr marL="914400" algn="l" defTabSz="914400" rtl="0" eaLnBrk="1" latinLnBrk="0" hangingPunct="1">
      <a:defRPr sz="1200" kern="1200">
        <a:solidFill>
          <a:schemeClr val="tx1"/>
        </a:solidFill>
        <a:latin typeface="標楷體" panose="03000509000000000000" pitchFamily="65" charset="-120"/>
        <a:ea typeface="+mn-ea"/>
        <a:cs typeface="+mn-cs"/>
      </a:defRPr>
    </a:lvl3pPr>
    <a:lvl4pPr marL="1371600" algn="l" defTabSz="914400" rtl="0" eaLnBrk="1" latinLnBrk="0" hangingPunct="1">
      <a:defRPr sz="1200" kern="1200">
        <a:solidFill>
          <a:schemeClr val="tx1"/>
        </a:solidFill>
        <a:latin typeface="標楷體" panose="03000509000000000000" pitchFamily="65" charset="-120"/>
        <a:ea typeface="+mn-ea"/>
        <a:cs typeface="+mn-cs"/>
      </a:defRPr>
    </a:lvl4pPr>
    <a:lvl5pPr marL="1828800" algn="l" defTabSz="914400" rtl="0" eaLnBrk="1" latinLnBrk="0" hangingPunct="1">
      <a:defRPr sz="1200" kern="1200">
        <a:solidFill>
          <a:schemeClr val="tx1"/>
        </a:solidFill>
        <a:latin typeface="標楷體" panose="03000509000000000000" pitchFamily="65" charset="-12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F3F93-DABA-C44D-C7A9-F525F6647F4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F8F7604-BF5C-7649-6271-00625847BF7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71FD51B-843E-D849-F78A-F6DFBA8153BC}"/>
              </a:ext>
            </a:extLst>
          </p:cNvPr>
          <p:cNvSpPr>
            <a:spLocks noGrp="1"/>
          </p:cNvSpPr>
          <p:nvPr>
            <p:ph type="body" idx="1"/>
          </p:nvPr>
        </p:nvSpPr>
        <p:spPr/>
        <p:txBody>
          <a:bodyPr/>
          <a:lstStyle/>
          <a:p>
            <a:endParaRPr kumimoji="1" lang="zh-TW" altLang="en-US" dirty="0"/>
          </a:p>
        </p:txBody>
      </p:sp>
      <p:sp>
        <p:nvSpPr>
          <p:cNvPr id="4" name="投影片編號版面配置區 3">
            <a:extLst>
              <a:ext uri="{FF2B5EF4-FFF2-40B4-BE49-F238E27FC236}">
                <a16:creationId xmlns:a16="http://schemas.microsoft.com/office/drawing/2014/main" id="{3D53D262-C1FD-9E7C-F03A-CFE1BA7BC344}"/>
              </a:ext>
            </a:extLst>
          </p:cNvPr>
          <p:cNvSpPr>
            <a:spLocks noGrp="1"/>
          </p:cNvSpPr>
          <p:nvPr>
            <p:ph type="sldNum" sz="quarter" idx="5"/>
          </p:nvPr>
        </p:nvSpPr>
        <p:spPr/>
        <p:txBody>
          <a:bodyPr/>
          <a:lstStyle/>
          <a:p>
            <a:fld id="{E12AD06D-0045-5146-8654-F64F44BCEEE5}" type="slidenum">
              <a:rPr kumimoji="1" lang="zh-TW" altLang="en-US" smtClean="0"/>
              <a:t>6</a:t>
            </a:fld>
            <a:endParaRPr kumimoji="1" lang="zh-TW" altLang="en-US"/>
          </a:p>
        </p:txBody>
      </p:sp>
    </p:spTree>
    <p:extLst>
      <p:ext uri="{BB962C8B-B14F-4D97-AF65-F5344CB8AC3E}">
        <p14:creationId xmlns:p14="http://schemas.microsoft.com/office/powerpoint/2010/main" val="1500894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F4462F-283E-B34B-43D9-A833E93459F3}"/>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04ED35A4-CAF9-C644-1796-9D2F1C78A8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5EA7274-E85E-AD69-7154-FFDC57FA29A5}"/>
              </a:ext>
            </a:extLst>
          </p:cNvPr>
          <p:cNvSpPr>
            <a:spLocks noGrp="1"/>
          </p:cNvSpPr>
          <p:nvPr>
            <p:ph type="dt" sz="half" idx="10"/>
          </p:nvPr>
        </p:nvSpPr>
        <p:spPr/>
        <p:txBody>
          <a:bodyPr/>
          <a:lstStyle/>
          <a:p>
            <a:fld id="{6AF2A684-FB86-4036-BF57-3625E9646F1D}" type="datetimeFigureOut">
              <a:rPr lang="zh-TW" altLang="en-US" smtClean="0"/>
              <a:t>2025/6/3</a:t>
            </a:fld>
            <a:endParaRPr lang="zh-TW" altLang="en-US"/>
          </a:p>
        </p:txBody>
      </p:sp>
      <p:sp>
        <p:nvSpPr>
          <p:cNvPr id="5" name="頁尾版面配置區 4">
            <a:extLst>
              <a:ext uri="{FF2B5EF4-FFF2-40B4-BE49-F238E27FC236}">
                <a16:creationId xmlns:a16="http://schemas.microsoft.com/office/drawing/2014/main" id="{AA0C5001-DBD7-53B0-DF5A-3214040A62A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B7AE24B-207F-3D83-0D9E-3518473E51F8}"/>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3897569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3E974F-5EE4-7E62-FFBB-1FF648FCB14B}"/>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1334636-6702-6ABC-662F-9B66984B0E6A}"/>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4DF9158-E02D-F5C8-9645-7411F77F6F1A}"/>
              </a:ext>
            </a:extLst>
          </p:cNvPr>
          <p:cNvSpPr>
            <a:spLocks noGrp="1"/>
          </p:cNvSpPr>
          <p:nvPr>
            <p:ph type="dt" sz="half" idx="10"/>
          </p:nvPr>
        </p:nvSpPr>
        <p:spPr/>
        <p:txBody>
          <a:bodyPr/>
          <a:lstStyle/>
          <a:p>
            <a:fld id="{6AF2A684-FB86-4036-BF57-3625E9646F1D}" type="datetimeFigureOut">
              <a:rPr lang="zh-TW" altLang="en-US" smtClean="0"/>
              <a:t>2025/6/3</a:t>
            </a:fld>
            <a:endParaRPr lang="zh-TW" altLang="en-US"/>
          </a:p>
        </p:txBody>
      </p:sp>
      <p:sp>
        <p:nvSpPr>
          <p:cNvPr id="5" name="頁尾版面配置區 4">
            <a:extLst>
              <a:ext uri="{FF2B5EF4-FFF2-40B4-BE49-F238E27FC236}">
                <a16:creationId xmlns:a16="http://schemas.microsoft.com/office/drawing/2014/main" id="{C13767B5-9FE6-EB56-8F55-36B9DF84397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FB0D25B-1182-2CF0-FD18-9EBBA48A968C}"/>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1434723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987CEBC-F04E-6274-8BF8-696989F85DEC}"/>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F2F6E87A-C0CE-BEC7-665B-785C8FE0A3C4}"/>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5F5B88A-C65B-84AE-18CC-0E42018CF4FC}"/>
              </a:ext>
            </a:extLst>
          </p:cNvPr>
          <p:cNvSpPr>
            <a:spLocks noGrp="1"/>
          </p:cNvSpPr>
          <p:nvPr>
            <p:ph type="dt" sz="half" idx="10"/>
          </p:nvPr>
        </p:nvSpPr>
        <p:spPr/>
        <p:txBody>
          <a:bodyPr/>
          <a:lstStyle/>
          <a:p>
            <a:fld id="{6AF2A684-FB86-4036-BF57-3625E9646F1D}" type="datetimeFigureOut">
              <a:rPr lang="zh-TW" altLang="en-US" smtClean="0"/>
              <a:t>2025/6/3</a:t>
            </a:fld>
            <a:endParaRPr lang="zh-TW" altLang="en-US"/>
          </a:p>
        </p:txBody>
      </p:sp>
      <p:sp>
        <p:nvSpPr>
          <p:cNvPr id="5" name="頁尾版面配置區 4">
            <a:extLst>
              <a:ext uri="{FF2B5EF4-FFF2-40B4-BE49-F238E27FC236}">
                <a16:creationId xmlns:a16="http://schemas.microsoft.com/office/drawing/2014/main" id="{CD4C1B3C-22E7-132E-BBA4-A7DB0D405F2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3232A87-D4FF-B30A-9B18-2C047560D8FB}"/>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1389943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90C2B6-37C1-71E8-7AF9-963FD081AB9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29638224-91BD-94C4-D683-6A21DE37488D}"/>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FBCABE4-09D2-10D8-0EC9-8EB9F57231EB}"/>
              </a:ext>
            </a:extLst>
          </p:cNvPr>
          <p:cNvSpPr>
            <a:spLocks noGrp="1"/>
          </p:cNvSpPr>
          <p:nvPr>
            <p:ph type="dt" sz="half" idx="10"/>
          </p:nvPr>
        </p:nvSpPr>
        <p:spPr/>
        <p:txBody>
          <a:bodyPr/>
          <a:lstStyle/>
          <a:p>
            <a:fld id="{6AF2A684-FB86-4036-BF57-3625E9646F1D}" type="datetimeFigureOut">
              <a:rPr lang="zh-TW" altLang="en-US" smtClean="0"/>
              <a:t>2025/6/3</a:t>
            </a:fld>
            <a:endParaRPr lang="zh-TW" altLang="en-US"/>
          </a:p>
        </p:txBody>
      </p:sp>
      <p:sp>
        <p:nvSpPr>
          <p:cNvPr id="5" name="頁尾版面配置區 4">
            <a:extLst>
              <a:ext uri="{FF2B5EF4-FFF2-40B4-BE49-F238E27FC236}">
                <a16:creationId xmlns:a16="http://schemas.microsoft.com/office/drawing/2014/main" id="{DA135BE5-1F80-701F-6D24-56C15E3DE86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78AC1B9-8432-A6B9-2EEE-73B064258570}"/>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4209926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EDB23A-71BF-EBB2-DA3A-51E1022DD92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047D36D4-514D-F688-D35E-C37ADBB92E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F8BE472-A7DB-15C4-BDE8-9749632414CE}"/>
              </a:ext>
            </a:extLst>
          </p:cNvPr>
          <p:cNvSpPr>
            <a:spLocks noGrp="1"/>
          </p:cNvSpPr>
          <p:nvPr>
            <p:ph type="dt" sz="half" idx="10"/>
          </p:nvPr>
        </p:nvSpPr>
        <p:spPr/>
        <p:txBody>
          <a:bodyPr/>
          <a:lstStyle/>
          <a:p>
            <a:fld id="{6AF2A684-FB86-4036-BF57-3625E9646F1D}" type="datetimeFigureOut">
              <a:rPr lang="zh-TW" altLang="en-US" smtClean="0"/>
              <a:t>2025/6/3</a:t>
            </a:fld>
            <a:endParaRPr lang="zh-TW" altLang="en-US"/>
          </a:p>
        </p:txBody>
      </p:sp>
      <p:sp>
        <p:nvSpPr>
          <p:cNvPr id="5" name="頁尾版面配置區 4">
            <a:extLst>
              <a:ext uri="{FF2B5EF4-FFF2-40B4-BE49-F238E27FC236}">
                <a16:creationId xmlns:a16="http://schemas.microsoft.com/office/drawing/2014/main" id="{8E3ABE1F-0250-890B-C13A-D4DF974F5B5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3E0A655-5973-FC8C-9972-0F5FF826B53C}"/>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2482163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3224F3-128B-C6EE-356D-7341945DBA5D}"/>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9712A2C-6411-9F72-F9BB-3FF989DBE65D}"/>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15137EF3-6048-DA7D-85F2-A4E31E7E7E84}"/>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1778044-972C-75FC-DCDA-BE93BF1B341B}"/>
              </a:ext>
            </a:extLst>
          </p:cNvPr>
          <p:cNvSpPr>
            <a:spLocks noGrp="1"/>
          </p:cNvSpPr>
          <p:nvPr>
            <p:ph type="dt" sz="half" idx="10"/>
          </p:nvPr>
        </p:nvSpPr>
        <p:spPr/>
        <p:txBody>
          <a:bodyPr/>
          <a:lstStyle/>
          <a:p>
            <a:fld id="{6AF2A684-FB86-4036-BF57-3625E9646F1D}" type="datetimeFigureOut">
              <a:rPr lang="zh-TW" altLang="en-US" smtClean="0"/>
              <a:t>2025/6/3</a:t>
            </a:fld>
            <a:endParaRPr lang="zh-TW" altLang="en-US"/>
          </a:p>
        </p:txBody>
      </p:sp>
      <p:sp>
        <p:nvSpPr>
          <p:cNvPr id="6" name="頁尾版面配置區 5">
            <a:extLst>
              <a:ext uri="{FF2B5EF4-FFF2-40B4-BE49-F238E27FC236}">
                <a16:creationId xmlns:a16="http://schemas.microsoft.com/office/drawing/2014/main" id="{AF13E70B-A1CC-84A8-2512-5EC0DF58322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1E95C1D-4408-7876-55C3-4F531A8018D3}"/>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2563886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824483-B53E-DBC3-106F-252FD47DAF90}"/>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1B7FA50-0AF0-EA2A-D801-F368AAFA0C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C35890BE-8F3F-BC7F-1588-5C2182EB1C7E}"/>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EBCACB5C-51A2-CC4B-9257-6D9F70EB39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D0EA78DB-AD31-B805-49CB-DA67261B1AC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B98EFC2-53A3-1F4C-0EEE-9F4F92F4FC57}"/>
              </a:ext>
            </a:extLst>
          </p:cNvPr>
          <p:cNvSpPr>
            <a:spLocks noGrp="1"/>
          </p:cNvSpPr>
          <p:nvPr>
            <p:ph type="dt" sz="half" idx="10"/>
          </p:nvPr>
        </p:nvSpPr>
        <p:spPr/>
        <p:txBody>
          <a:bodyPr/>
          <a:lstStyle/>
          <a:p>
            <a:fld id="{6AF2A684-FB86-4036-BF57-3625E9646F1D}" type="datetimeFigureOut">
              <a:rPr lang="zh-TW" altLang="en-US" smtClean="0"/>
              <a:t>2025/6/3</a:t>
            </a:fld>
            <a:endParaRPr lang="zh-TW" altLang="en-US"/>
          </a:p>
        </p:txBody>
      </p:sp>
      <p:sp>
        <p:nvSpPr>
          <p:cNvPr id="8" name="頁尾版面配置區 7">
            <a:extLst>
              <a:ext uri="{FF2B5EF4-FFF2-40B4-BE49-F238E27FC236}">
                <a16:creationId xmlns:a16="http://schemas.microsoft.com/office/drawing/2014/main" id="{61DEE027-5823-5D5F-7ECD-96F36733BF6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24C902C0-750D-38DF-3D29-061F29A56244}"/>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1476912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23544C-B931-A457-3235-403A30FAADBB}"/>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2A65BD26-0F2F-5510-6870-BD61BF20EBF3}"/>
              </a:ext>
            </a:extLst>
          </p:cNvPr>
          <p:cNvSpPr>
            <a:spLocks noGrp="1"/>
          </p:cNvSpPr>
          <p:nvPr>
            <p:ph type="dt" sz="half" idx="10"/>
          </p:nvPr>
        </p:nvSpPr>
        <p:spPr/>
        <p:txBody>
          <a:bodyPr/>
          <a:lstStyle/>
          <a:p>
            <a:fld id="{6AF2A684-FB86-4036-BF57-3625E9646F1D}" type="datetimeFigureOut">
              <a:rPr lang="zh-TW" altLang="en-US" smtClean="0"/>
              <a:t>2025/6/3</a:t>
            </a:fld>
            <a:endParaRPr lang="zh-TW" altLang="en-US"/>
          </a:p>
        </p:txBody>
      </p:sp>
      <p:sp>
        <p:nvSpPr>
          <p:cNvPr id="4" name="頁尾版面配置區 3">
            <a:extLst>
              <a:ext uri="{FF2B5EF4-FFF2-40B4-BE49-F238E27FC236}">
                <a16:creationId xmlns:a16="http://schemas.microsoft.com/office/drawing/2014/main" id="{15BA1B4D-D962-3DF1-ACCE-803DDADDECFA}"/>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FCA95628-5F80-FC3E-733C-BA661E397799}"/>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270490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AA5ABE3-9D13-1DEB-94D0-050597592C0A}"/>
              </a:ext>
            </a:extLst>
          </p:cNvPr>
          <p:cNvSpPr>
            <a:spLocks noGrp="1"/>
          </p:cNvSpPr>
          <p:nvPr>
            <p:ph type="dt" sz="half" idx="10"/>
          </p:nvPr>
        </p:nvSpPr>
        <p:spPr/>
        <p:txBody>
          <a:bodyPr/>
          <a:lstStyle/>
          <a:p>
            <a:fld id="{6AF2A684-FB86-4036-BF57-3625E9646F1D}" type="datetimeFigureOut">
              <a:rPr lang="zh-TW" altLang="en-US" smtClean="0"/>
              <a:t>2025/6/3</a:t>
            </a:fld>
            <a:endParaRPr lang="zh-TW" altLang="en-US"/>
          </a:p>
        </p:txBody>
      </p:sp>
      <p:sp>
        <p:nvSpPr>
          <p:cNvPr id="3" name="頁尾版面配置區 2">
            <a:extLst>
              <a:ext uri="{FF2B5EF4-FFF2-40B4-BE49-F238E27FC236}">
                <a16:creationId xmlns:a16="http://schemas.microsoft.com/office/drawing/2014/main" id="{9FE071CA-F4EA-1540-C258-09B6D715613D}"/>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76B08B9C-E539-2BA6-F402-B2DAF50A241E}"/>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545420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309370-83D8-CAA8-1052-7AE3997B594D}"/>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9335897-0E13-58EE-305A-B54CDCB762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F37F7FA-F1DE-0898-3924-5594736FF0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FEA9590-852B-7621-D898-149D762D3C8F}"/>
              </a:ext>
            </a:extLst>
          </p:cNvPr>
          <p:cNvSpPr>
            <a:spLocks noGrp="1"/>
          </p:cNvSpPr>
          <p:nvPr>
            <p:ph type="dt" sz="half" idx="10"/>
          </p:nvPr>
        </p:nvSpPr>
        <p:spPr/>
        <p:txBody>
          <a:bodyPr/>
          <a:lstStyle/>
          <a:p>
            <a:fld id="{6AF2A684-FB86-4036-BF57-3625E9646F1D}" type="datetimeFigureOut">
              <a:rPr lang="zh-TW" altLang="en-US" smtClean="0"/>
              <a:t>2025/6/3</a:t>
            </a:fld>
            <a:endParaRPr lang="zh-TW" altLang="en-US"/>
          </a:p>
        </p:txBody>
      </p:sp>
      <p:sp>
        <p:nvSpPr>
          <p:cNvPr id="6" name="頁尾版面配置區 5">
            <a:extLst>
              <a:ext uri="{FF2B5EF4-FFF2-40B4-BE49-F238E27FC236}">
                <a16:creationId xmlns:a16="http://schemas.microsoft.com/office/drawing/2014/main" id="{F4321146-B57F-F0FE-4ACF-9AC7B95505D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097C141-A79C-FDC7-3FA9-BC95C04FD86E}"/>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2152380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86AD5B-08D3-1C51-FBD1-41F56E3039C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7D42582D-533A-49A3-50D6-ECCD31F7CD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86548991-BD1A-FEB4-9653-F66C484ED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877F0D4-DEAC-6E92-B017-A1AE3D82E4C5}"/>
              </a:ext>
            </a:extLst>
          </p:cNvPr>
          <p:cNvSpPr>
            <a:spLocks noGrp="1"/>
          </p:cNvSpPr>
          <p:nvPr>
            <p:ph type="dt" sz="half" idx="10"/>
          </p:nvPr>
        </p:nvSpPr>
        <p:spPr/>
        <p:txBody>
          <a:bodyPr/>
          <a:lstStyle/>
          <a:p>
            <a:fld id="{6AF2A684-FB86-4036-BF57-3625E9646F1D}" type="datetimeFigureOut">
              <a:rPr lang="zh-TW" altLang="en-US" smtClean="0"/>
              <a:t>2025/6/3</a:t>
            </a:fld>
            <a:endParaRPr lang="zh-TW" altLang="en-US"/>
          </a:p>
        </p:txBody>
      </p:sp>
      <p:sp>
        <p:nvSpPr>
          <p:cNvPr id="6" name="頁尾版面配置區 5">
            <a:extLst>
              <a:ext uri="{FF2B5EF4-FFF2-40B4-BE49-F238E27FC236}">
                <a16:creationId xmlns:a16="http://schemas.microsoft.com/office/drawing/2014/main" id="{E4366E83-0FEF-CA6F-AEEA-7FF9205FA66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C6D2043-1F66-E657-90E2-1ED26DFA65A6}"/>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4028422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C9AB44A-5864-86DF-F24F-E4804FDAAF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C0859011-88D8-D90A-6C4A-83E04712AF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B4471A97-94CD-58EA-9EF4-864BEC2278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標楷體" panose="03000509000000000000" pitchFamily="65" charset="-120"/>
              </a:defRPr>
            </a:lvl1pPr>
          </a:lstStyle>
          <a:p>
            <a:fld id="{6AF2A684-FB86-4036-BF57-3625E9646F1D}" type="datetimeFigureOut">
              <a:rPr lang="zh-TW" altLang="en-US" smtClean="0"/>
              <a:pPr/>
              <a:t>2025/6/3</a:t>
            </a:fld>
            <a:endParaRPr lang="zh-TW" altLang="en-US" dirty="0"/>
          </a:p>
        </p:txBody>
      </p:sp>
      <p:sp>
        <p:nvSpPr>
          <p:cNvPr id="5" name="頁尾版面配置區 4">
            <a:extLst>
              <a:ext uri="{FF2B5EF4-FFF2-40B4-BE49-F238E27FC236}">
                <a16:creationId xmlns:a16="http://schemas.microsoft.com/office/drawing/2014/main" id="{B848B9DD-6BD3-E2A1-8044-DB10F0420F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標楷體" panose="03000509000000000000" pitchFamily="65" charset="-120"/>
              </a:defRPr>
            </a:lvl1pPr>
          </a:lstStyle>
          <a:p>
            <a:endParaRPr lang="zh-TW" altLang="en-US" dirty="0"/>
          </a:p>
        </p:txBody>
      </p:sp>
      <p:sp>
        <p:nvSpPr>
          <p:cNvPr id="6" name="投影片編號版面配置區 5">
            <a:extLst>
              <a:ext uri="{FF2B5EF4-FFF2-40B4-BE49-F238E27FC236}">
                <a16:creationId xmlns:a16="http://schemas.microsoft.com/office/drawing/2014/main" id="{90B657C4-73EC-89A1-AD69-B779BD51A1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標楷體" panose="03000509000000000000" pitchFamily="65" charset="-120"/>
              </a:defRPr>
            </a:lvl1pPr>
          </a:lstStyle>
          <a:p>
            <a:fld id="{0444D7D5-057F-4AA7-8858-744BF543C412}" type="slidenum">
              <a:rPr lang="zh-TW" altLang="en-US" smtClean="0"/>
              <a:pPr/>
              <a:t>‹#›</a:t>
            </a:fld>
            <a:endParaRPr lang="zh-TW" altLang="en-US" dirty="0"/>
          </a:p>
        </p:txBody>
      </p:sp>
    </p:spTree>
    <p:extLst>
      <p:ext uri="{BB962C8B-B14F-4D97-AF65-F5344CB8AC3E}">
        <p14:creationId xmlns:p14="http://schemas.microsoft.com/office/powerpoint/2010/main" val="382275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標楷體" panose="03000509000000000000" pitchFamily="65"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標楷體" panose="03000509000000000000" pitchFamily="65"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標楷體" panose="03000509000000000000" pitchFamily="65"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標楷體" panose="03000509000000000000" pitchFamily="65"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標楷體" panose="03000509000000000000" pitchFamily="65"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標楷體" panose="03000509000000000000" pitchFamily="65"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hyperlink" Target="https://ithelp.ithome.com.tw/articles/10190120"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7" name="Rectangle 9">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38" name="Freeform: Shape 11">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nvGrpSpPr>
          <p:cNvPr id="39" name="Group 13">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5" name="Freeform: Shape 14">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40" name="Freeform: Shape 15">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17" name="Freeform: Shape 16">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41" name="Freeform: Shape 17">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a typeface="標楷體" panose="03000509000000000000" pitchFamily="65" charset="-120"/>
              </a:endParaRPr>
            </a:p>
          </p:txBody>
        </p:sp>
      </p:grpSp>
      <p:sp>
        <p:nvSpPr>
          <p:cNvPr id="2" name="標題 1">
            <a:extLst>
              <a:ext uri="{FF2B5EF4-FFF2-40B4-BE49-F238E27FC236}">
                <a16:creationId xmlns:a16="http://schemas.microsoft.com/office/drawing/2014/main" id="{E03D37A5-298C-2552-39D3-76F497E3209E}"/>
              </a:ext>
            </a:extLst>
          </p:cNvPr>
          <p:cNvSpPr>
            <a:spLocks noGrp="1"/>
          </p:cNvSpPr>
          <p:nvPr>
            <p:ph type="ctrTitle"/>
          </p:nvPr>
        </p:nvSpPr>
        <p:spPr>
          <a:xfrm>
            <a:off x="3502731" y="1542402"/>
            <a:ext cx="5665332" cy="2387918"/>
          </a:xfrm>
        </p:spPr>
        <p:txBody>
          <a:bodyPr anchor="b">
            <a:normAutofit/>
          </a:bodyPr>
          <a:lstStyle/>
          <a:p>
            <a:r>
              <a:rPr lang="zh-TW" altLang="en-US" sz="5400" dirty="0">
                <a:solidFill>
                  <a:schemeClr val="tx2"/>
                </a:solidFill>
                <a:latin typeface="標楷體" panose="03000509000000000000" pitchFamily="65" charset="-120"/>
              </a:rPr>
              <a:t>小歇一刻</a:t>
            </a:r>
            <a:br>
              <a:rPr lang="en-US" altLang="zh-TW" sz="5400" dirty="0">
                <a:solidFill>
                  <a:schemeClr val="tx2"/>
                </a:solidFill>
                <a:latin typeface="標楷體" panose="03000509000000000000" pitchFamily="65" charset="-120"/>
              </a:rPr>
            </a:br>
            <a:r>
              <a:rPr lang="en-US" altLang="zh-TW" sz="5400" dirty="0">
                <a:solidFill>
                  <a:schemeClr val="tx2"/>
                </a:solidFill>
                <a:latin typeface="標楷體" panose="03000509000000000000" pitchFamily="65" charset="-120"/>
                <a:cs typeface="Times New Roman" panose="02020603050405020304" pitchFamily="18" charset="0"/>
              </a:rPr>
              <a:t>K</a:t>
            </a:r>
            <a:r>
              <a:rPr lang="zh-TW" altLang="en-US" sz="5400" dirty="0">
                <a:solidFill>
                  <a:schemeClr val="tx2"/>
                </a:solidFill>
                <a:latin typeface="標楷體" panose="03000509000000000000" pitchFamily="65" charset="-120"/>
              </a:rPr>
              <a:t>書中心預約系統</a:t>
            </a:r>
          </a:p>
        </p:txBody>
      </p:sp>
      <p:sp>
        <p:nvSpPr>
          <p:cNvPr id="3" name="副標題 2">
            <a:extLst>
              <a:ext uri="{FF2B5EF4-FFF2-40B4-BE49-F238E27FC236}">
                <a16:creationId xmlns:a16="http://schemas.microsoft.com/office/drawing/2014/main" id="{302FDC53-04C6-72EF-4138-3C59185562AF}"/>
              </a:ext>
            </a:extLst>
          </p:cNvPr>
          <p:cNvSpPr>
            <a:spLocks noGrp="1"/>
          </p:cNvSpPr>
          <p:nvPr>
            <p:ph type="subTitle" idx="1"/>
          </p:nvPr>
        </p:nvSpPr>
        <p:spPr>
          <a:xfrm>
            <a:off x="3501829" y="4134899"/>
            <a:ext cx="5577515" cy="682079"/>
          </a:xfrm>
        </p:spPr>
        <p:txBody>
          <a:bodyPr anchor="ctr">
            <a:normAutofit/>
          </a:bodyPr>
          <a:lstStyle/>
          <a:p>
            <a:r>
              <a:rPr lang="en-US" altLang="zh-TW" dirty="0">
                <a:solidFill>
                  <a:schemeClr val="tx2"/>
                </a:solidFill>
                <a:latin typeface="標楷體" panose="03000509000000000000" pitchFamily="65" charset="-120"/>
              </a:rPr>
              <a:t>B11170030 </a:t>
            </a:r>
            <a:r>
              <a:rPr lang="zh-TW" altLang="en-US" dirty="0">
                <a:solidFill>
                  <a:schemeClr val="tx2"/>
                </a:solidFill>
                <a:latin typeface="標楷體" panose="03000509000000000000" pitchFamily="65" charset="-120"/>
              </a:rPr>
              <a:t>胡舒婷  </a:t>
            </a:r>
            <a:r>
              <a:rPr lang="en-US" altLang="zh-TW" dirty="0">
                <a:solidFill>
                  <a:schemeClr val="tx2"/>
                </a:solidFill>
                <a:latin typeface="標楷體" panose="03000509000000000000" pitchFamily="65" charset="-120"/>
              </a:rPr>
              <a:t>B12172101 </a:t>
            </a:r>
            <a:r>
              <a:rPr lang="zh-TW" altLang="en-US" dirty="0">
                <a:solidFill>
                  <a:schemeClr val="tx2"/>
                </a:solidFill>
                <a:latin typeface="標楷體" panose="03000509000000000000" pitchFamily="65" charset="-120"/>
              </a:rPr>
              <a:t>劉鑒陞</a:t>
            </a:r>
          </a:p>
        </p:txBody>
      </p:sp>
      <p:grpSp>
        <p:nvGrpSpPr>
          <p:cNvPr id="23" name="Group 22">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4" name="Freeform: Shape 23">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5" name="Freeform: Shape 24">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6" name="Freeform: Shape 25">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dirty="0">
                <a:ea typeface="標楷體" panose="03000509000000000000" pitchFamily="65" charset="-120"/>
              </a:endParaRPr>
            </a:p>
          </p:txBody>
        </p:sp>
        <p:sp>
          <p:nvSpPr>
            <p:cNvPr id="27" name="Freeform: Shape 26">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29" name="Group 28">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30" name="Freeform: Shape 29">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1" name="Freeform: Shape 30">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2" name="Freeform: Shape 31">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dirty="0">
                <a:ea typeface="標楷體" panose="03000509000000000000" pitchFamily="65" charset="-120"/>
              </a:endParaRPr>
            </a:p>
          </p:txBody>
        </p:sp>
        <p:sp>
          <p:nvSpPr>
            <p:cNvPr id="33" name="Freeform: Shape 32">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975719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9AFD82C-FF3D-A677-DD95-B2F1DB6EDACF}"/>
              </a:ext>
            </a:extLst>
          </p:cNvPr>
          <p:cNvSpPr txBox="1"/>
          <p:nvPr/>
        </p:nvSpPr>
        <p:spPr>
          <a:xfrm>
            <a:off x="780595" y="1697181"/>
            <a:ext cx="738664" cy="3463636"/>
          </a:xfrm>
          <a:prstGeom prst="rect">
            <a:avLst/>
          </a:prstGeom>
          <a:noFill/>
        </p:spPr>
        <p:txBody>
          <a:bodyPr vert="eaVert" wrap="square" rtlCol="0" anchor="ctr">
            <a:spAutoFit/>
          </a:bodyPr>
          <a:lstStyle/>
          <a:p>
            <a:pPr algn="ctr"/>
            <a:r>
              <a:rPr kumimoji="1" lang="zh-TW" altLang="en-US" sz="3600" dirty="0">
                <a:latin typeface="標楷體" panose="03000509000000000000" pitchFamily="65" charset="-120"/>
                <a:ea typeface="標楷體" panose="03000509000000000000" pitchFamily="65" charset="-120"/>
              </a:rPr>
              <a:t>類別圖</a:t>
            </a:r>
          </a:p>
        </p:txBody>
      </p:sp>
      <p:pic>
        <p:nvPicPr>
          <p:cNvPr id="6" name="內容版面配置區 5">
            <a:extLst>
              <a:ext uri="{FF2B5EF4-FFF2-40B4-BE49-F238E27FC236}">
                <a16:creationId xmlns:a16="http://schemas.microsoft.com/office/drawing/2014/main" id="{B2852555-513B-8489-81E8-45AC02F0B6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0508" y="43389"/>
            <a:ext cx="7950983" cy="6814611"/>
          </a:xfrm>
        </p:spPr>
      </p:pic>
    </p:spTree>
    <p:extLst>
      <p:ext uri="{BB962C8B-B14F-4D97-AF65-F5344CB8AC3E}">
        <p14:creationId xmlns:p14="http://schemas.microsoft.com/office/powerpoint/2010/main" val="471154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4038C414-7A4D-122C-0FF0-E11319FC4B01}"/>
              </a:ext>
            </a:extLst>
          </p:cNvPr>
          <p:cNvSpPr txBox="1"/>
          <p:nvPr/>
        </p:nvSpPr>
        <p:spPr>
          <a:xfrm>
            <a:off x="993155" y="1808018"/>
            <a:ext cx="738664" cy="3241963"/>
          </a:xfrm>
          <a:prstGeom prst="rect">
            <a:avLst/>
          </a:prstGeom>
          <a:noFill/>
        </p:spPr>
        <p:txBody>
          <a:bodyPr vert="eaVert" wrap="square" rtlCol="0">
            <a:spAutoFit/>
          </a:bodyPr>
          <a:lstStyle/>
          <a:p>
            <a:pPr algn="ctr"/>
            <a:r>
              <a:rPr kumimoji="1" lang="zh-TW" altLang="en-US" sz="3600" dirty="0">
                <a:latin typeface="標楷體" panose="03000509000000000000" pitchFamily="65" charset="-120"/>
                <a:ea typeface="標楷體" panose="03000509000000000000" pitchFamily="65" charset="-120"/>
              </a:rPr>
              <a:t>使用案例圖</a:t>
            </a:r>
          </a:p>
        </p:txBody>
      </p:sp>
      <p:pic>
        <p:nvPicPr>
          <p:cNvPr id="3" name="圖片 2">
            <a:extLst>
              <a:ext uri="{FF2B5EF4-FFF2-40B4-BE49-F238E27FC236}">
                <a16:creationId xmlns:a16="http://schemas.microsoft.com/office/drawing/2014/main" id="{62C3A4B0-E854-FF23-0556-1280AE36C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5068" y="0"/>
            <a:ext cx="6841863" cy="6858000"/>
          </a:xfrm>
          <a:prstGeom prst="rect">
            <a:avLst/>
          </a:prstGeom>
        </p:spPr>
      </p:pic>
    </p:spTree>
    <p:extLst>
      <p:ext uri="{BB962C8B-B14F-4D97-AF65-F5344CB8AC3E}">
        <p14:creationId xmlns:p14="http://schemas.microsoft.com/office/powerpoint/2010/main" val="2885794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0469AFA2-EA0E-F2B1-6B79-59F744C24D83}"/>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第三章 系統實現</a:t>
            </a:r>
          </a:p>
        </p:txBody>
      </p:sp>
      <p:grpSp>
        <p:nvGrpSpPr>
          <p:cNvPr id="11" name="Group 10">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659338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grpSp>
      <p:sp>
        <p:nvSpPr>
          <p:cNvPr id="2" name="標題 1">
            <a:extLst>
              <a:ext uri="{FF2B5EF4-FFF2-40B4-BE49-F238E27FC236}">
                <a16:creationId xmlns:a16="http://schemas.microsoft.com/office/drawing/2014/main" id="{7B8AC50E-2712-69E2-F837-116C470FE265}"/>
              </a:ext>
            </a:extLst>
          </p:cNvPr>
          <p:cNvSpPr>
            <a:spLocks noGrp="1"/>
          </p:cNvSpPr>
          <p:nvPr>
            <p:ph type="title"/>
          </p:nvPr>
        </p:nvSpPr>
        <p:spPr>
          <a:xfrm>
            <a:off x="206485" y="1441113"/>
            <a:ext cx="3855720" cy="4371974"/>
          </a:xfrm>
        </p:spPr>
        <p:txBody>
          <a:bodyPr vert="horz" lIns="91440" tIns="45720" rIns="91440" bIns="45720" rtlCol="0" anchor="ctr">
            <a:normAutofit/>
          </a:bodyPr>
          <a:lstStyle/>
          <a:p>
            <a:pPr algn="ctr"/>
            <a:r>
              <a:rPr kumimoji="1" lang="zh-TW" altLang="en-US" sz="3200" kern="1200" dirty="0">
                <a:solidFill>
                  <a:schemeClr val="tx2"/>
                </a:solidFill>
                <a:latin typeface="標楷體" panose="03000509000000000000" pitchFamily="65" charset="-120"/>
              </a:rPr>
              <a:t>開發環境</a:t>
            </a:r>
          </a:p>
        </p:txBody>
      </p:sp>
      <p:sp>
        <p:nvSpPr>
          <p:cNvPr id="3" name="文字方塊 2">
            <a:extLst>
              <a:ext uri="{FF2B5EF4-FFF2-40B4-BE49-F238E27FC236}">
                <a16:creationId xmlns:a16="http://schemas.microsoft.com/office/drawing/2014/main" id="{3CB92CD2-C421-6C1A-1899-52A9BC4EF293}"/>
              </a:ext>
            </a:extLst>
          </p:cNvPr>
          <p:cNvSpPr txBox="1"/>
          <p:nvPr/>
        </p:nvSpPr>
        <p:spPr>
          <a:xfrm>
            <a:off x="5397983" y="813816"/>
            <a:ext cx="6587532" cy="5230368"/>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zh-TW" altLang="en-US" b="1" dirty="0">
                <a:solidFill>
                  <a:schemeClr val="tx2"/>
                </a:solidFill>
                <a:ea typeface="標楷體" panose="03000509000000000000" pitchFamily="65" charset="-120"/>
              </a:rPr>
              <a:t>開發工具（</a:t>
            </a:r>
            <a:r>
              <a:rPr lang="en-US" altLang="zh-TW" b="1" dirty="0">
                <a:solidFill>
                  <a:schemeClr val="tx2"/>
                </a:solidFill>
                <a:ea typeface="標楷體" panose="03000509000000000000" pitchFamily="65" charset="-120"/>
              </a:rPr>
              <a:t>IDE</a:t>
            </a:r>
            <a:r>
              <a:rPr lang="zh-TW" altLang="en-US" b="1" dirty="0">
                <a:solidFill>
                  <a:schemeClr val="tx2"/>
                </a:solidFill>
                <a:ea typeface="標楷體" panose="03000509000000000000" pitchFamily="65" charset="-120"/>
              </a:rPr>
              <a:t>）</a:t>
            </a:r>
            <a:r>
              <a:rPr lang="zh-TW" altLang="en-US" dirty="0">
                <a:solidFill>
                  <a:schemeClr val="tx2"/>
                </a:solidFill>
                <a:ea typeface="標楷體" panose="03000509000000000000" pitchFamily="65" charset="-120"/>
              </a:rPr>
              <a:t>：</a:t>
            </a:r>
            <a:r>
              <a:rPr lang="en-US" altLang="zh-TW" dirty="0">
                <a:solidFill>
                  <a:schemeClr val="tx2"/>
                </a:solidFill>
                <a:ea typeface="標楷體" panose="03000509000000000000" pitchFamily="65" charset="-120"/>
              </a:rPr>
              <a:t>Visual Studio Community 2022</a:t>
            </a:r>
          </a:p>
          <a:p>
            <a:pPr marL="285750" indent="-228600">
              <a:lnSpc>
                <a:spcPct val="90000"/>
              </a:lnSpc>
              <a:spcAft>
                <a:spcPts val="600"/>
              </a:spcAft>
              <a:buFont typeface="Arial" panose="020B0604020202020204" pitchFamily="34" charset="0"/>
              <a:buChar char="•"/>
            </a:pPr>
            <a:r>
              <a:rPr lang="en-US" altLang="zh-TW" b="1" dirty="0">
                <a:solidFill>
                  <a:schemeClr val="tx2"/>
                </a:solidFill>
                <a:ea typeface="標楷體" panose="03000509000000000000" pitchFamily="65" charset="-120"/>
              </a:rPr>
              <a:t>.NET </a:t>
            </a:r>
            <a:r>
              <a:rPr lang="zh-TW" altLang="en-US" b="1" dirty="0">
                <a:solidFill>
                  <a:schemeClr val="tx2"/>
                </a:solidFill>
                <a:ea typeface="標楷體" panose="03000509000000000000" pitchFamily="65" charset="-120"/>
              </a:rPr>
              <a:t>版本</a:t>
            </a:r>
            <a:r>
              <a:rPr lang="zh-TW" altLang="en-US" dirty="0">
                <a:solidFill>
                  <a:schemeClr val="tx2"/>
                </a:solidFill>
                <a:ea typeface="標楷體" panose="03000509000000000000" pitchFamily="65" charset="-120"/>
              </a:rPr>
              <a:t>：</a:t>
            </a:r>
            <a:r>
              <a:rPr lang="en-US" altLang="zh-TW" dirty="0">
                <a:solidFill>
                  <a:schemeClr val="tx2"/>
                </a:solidFill>
                <a:ea typeface="標楷體" panose="03000509000000000000" pitchFamily="65" charset="-120"/>
              </a:rPr>
              <a:t>8.0</a:t>
            </a:r>
          </a:p>
          <a:p>
            <a:pPr marL="285750" indent="-228600">
              <a:lnSpc>
                <a:spcPct val="90000"/>
              </a:lnSpc>
              <a:spcAft>
                <a:spcPts val="600"/>
              </a:spcAft>
              <a:buFont typeface="Arial" panose="020B0604020202020204" pitchFamily="34" charset="0"/>
              <a:buChar char="•"/>
            </a:pPr>
            <a:r>
              <a:rPr lang="zh-TW" altLang="en-US" b="1" dirty="0">
                <a:solidFill>
                  <a:schemeClr val="tx2"/>
                </a:solidFill>
                <a:ea typeface="標楷體" panose="03000509000000000000" pitchFamily="65" charset="-120"/>
              </a:rPr>
              <a:t>作業系統</a:t>
            </a:r>
            <a:r>
              <a:rPr lang="zh-TW" altLang="en-US" dirty="0">
                <a:solidFill>
                  <a:schemeClr val="tx2"/>
                </a:solidFill>
                <a:ea typeface="標楷體" panose="03000509000000000000" pitchFamily="65" charset="-120"/>
              </a:rPr>
              <a:t>：</a:t>
            </a:r>
            <a:r>
              <a:rPr lang="en-US" altLang="zh-TW" dirty="0">
                <a:solidFill>
                  <a:schemeClr val="tx2"/>
                </a:solidFill>
                <a:ea typeface="標楷體" panose="03000509000000000000" pitchFamily="65" charset="-120"/>
              </a:rPr>
              <a:t>Windows 11 64-bit 24H2</a:t>
            </a:r>
          </a:p>
          <a:p>
            <a:pPr marL="285750" indent="-228600">
              <a:lnSpc>
                <a:spcPct val="90000"/>
              </a:lnSpc>
              <a:spcAft>
                <a:spcPts val="600"/>
              </a:spcAft>
              <a:buFont typeface="Arial" panose="020B0604020202020204" pitchFamily="34" charset="0"/>
              <a:buChar char="•"/>
            </a:pPr>
            <a:r>
              <a:rPr lang="zh-TW" altLang="en-US" b="1" dirty="0">
                <a:solidFill>
                  <a:schemeClr val="tx2"/>
                </a:solidFill>
                <a:ea typeface="標楷體" panose="03000509000000000000" pitchFamily="65" charset="-120"/>
              </a:rPr>
              <a:t>電腦相關資訊：</a:t>
            </a:r>
            <a:endParaRPr lang="en-US" altLang="zh-TW" b="1" dirty="0">
              <a:solidFill>
                <a:schemeClr val="tx2"/>
              </a:solidFill>
              <a:ea typeface="標楷體" panose="03000509000000000000" pitchFamily="65" charset="-120"/>
            </a:endParaRPr>
          </a:p>
          <a:p>
            <a:pPr marL="742950" lvl="1" indent="-228600">
              <a:lnSpc>
                <a:spcPct val="90000"/>
              </a:lnSpc>
              <a:spcAft>
                <a:spcPts val="600"/>
              </a:spcAft>
              <a:buFont typeface="Arial" panose="020B0604020202020204" pitchFamily="34" charset="0"/>
              <a:buChar char="•"/>
            </a:pPr>
            <a:r>
              <a:rPr lang="zh-TW" altLang="en-US" dirty="0">
                <a:solidFill>
                  <a:schemeClr val="tx2"/>
                </a:solidFill>
                <a:ea typeface="標楷體" panose="03000509000000000000" pitchFamily="65" charset="-120"/>
              </a:rPr>
              <a:t>品牌 </a:t>
            </a:r>
            <a:r>
              <a:rPr lang="en-US" altLang="zh-TW" dirty="0">
                <a:solidFill>
                  <a:schemeClr val="tx2"/>
                </a:solidFill>
                <a:ea typeface="標楷體" panose="03000509000000000000" pitchFamily="65" charset="-120"/>
              </a:rPr>
              <a:t>: ASUS TUF Gaming F17 2022</a:t>
            </a:r>
          </a:p>
          <a:p>
            <a:pPr marL="742950" lvl="1" indent="-228600">
              <a:lnSpc>
                <a:spcPct val="90000"/>
              </a:lnSpc>
              <a:spcAft>
                <a:spcPts val="600"/>
              </a:spcAft>
              <a:buFont typeface="Arial" panose="020B0604020202020204" pitchFamily="34" charset="0"/>
              <a:buChar char="•"/>
            </a:pPr>
            <a:r>
              <a:rPr lang="en-US" altLang="zh-TW" dirty="0">
                <a:solidFill>
                  <a:schemeClr val="tx2"/>
                </a:solidFill>
                <a:ea typeface="標楷體" panose="03000509000000000000" pitchFamily="65" charset="-120"/>
              </a:rPr>
              <a:t>CPU : 12th Gen Intel(R) Core(TM) i7-12700H   2.30 GHz</a:t>
            </a:r>
          </a:p>
          <a:p>
            <a:pPr marL="742950" lvl="1" indent="-228600">
              <a:lnSpc>
                <a:spcPct val="90000"/>
              </a:lnSpc>
              <a:spcAft>
                <a:spcPts val="600"/>
              </a:spcAft>
              <a:buFont typeface="Arial" panose="020B0604020202020204" pitchFamily="34" charset="0"/>
              <a:buChar char="•"/>
            </a:pPr>
            <a:r>
              <a:rPr lang="en-US" altLang="zh-TW" dirty="0">
                <a:solidFill>
                  <a:schemeClr val="tx2"/>
                </a:solidFill>
                <a:ea typeface="標楷體" panose="03000509000000000000" pitchFamily="65" charset="-120"/>
              </a:rPr>
              <a:t>RAM : 32GB</a:t>
            </a:r>
          </a:p>
          <a:p>
            <a:pPr marL="742950" lvl="1" indent="-228600">
              <a:lnSpc>
                <a:spcPct val="90000"/>
              </a:lnSpc>
              <a:spcAft>
                <a:spcPts val="600"/>
              </a:spcAft>
              <a:buFont typeface="Arial" panose="020B0604020202020204" pitchFamily="34" charset="0"/>
              <a:buChar char="•"/>
            </a:pPr>
            <a:r>
              <a:rPr lang="en-US" altLang="zh-TW" dirty="0">
                <a:solidFill>
                  <a:schemeClr val="tx2"/>
                </a:solidFill>
                <a:ea typeface="標楷體" panose="03000509000000000000" pitchFamily="65" charset="-120"/>
              </a:rPr>
              <a:t>GPU 0 : NVIDIA GeForce RTX 3050 Ti Laptop GPU</a:t>
            </a:r>
          </a:p>
          <a:p>
            <a:pPr marL="742950" lvl="1" indent="-228600">
              <a:lnSpc>
                <a:spcPct val="90000"/>
              </a:lnSpc>
              <a:spcAft>
                <a:spcPts val="600"/>
              </a:spcAft>
              <a:buFont typeface="Arial" panose="020B0604020202020204" pitchFamily="34" charset="0"/>
              <a:buChar char="•"/>
            </a:pPr>
            <a:r>
              <a:rPr lang="en-US" altLang="zh-TW" dirty="0">
                <a:solidFill>
                  <a:schemeClr val="tx2"/>
                </a:solidFill>
                <a:ea typeface="標楷體" panose="03000509000000000000" pitchFamily="65" charset="-120"/>
              </a:rPr>
              <a:t>GPU 1 : Intel(R) Iris(R) Xe Graphics</a:t>
            </a:r>
          </a:p>
          <a:p>
            <a:pPr marL="285750" indent="-228600">
              <a:lnSpc>
                <a:spcPct val="90000"/>
              </a:lnSpc>
              <a:spcAft>
                <a:spcPts val="600"/>
              </a:spcAft>
              <a:buFont typeface="Arial" panose="020B0604020202020204" pitchFamily="34" charset="0"/>
              <a:buChar char="•"/>
            </a:pPr>
            <a:r>
              <a:rPr lang="zh-TW" altLang="en-US" b="1" dirty="0">
                <a:solidFill>
                  <a:schemeClr val="tx2"/>
                </a:solidFill>
                <a:ea typeface="標楷體" panose="03000509000000000000" pitchFamily="65" charset="-120"/>
              </a:rPr>
              <a:t>其他 </a:t>
            </a:r>
            <a:r>
              <a:rPr lang="en-US" altLang="zh-TW" b="1" dirty="0">
                <a:solidFill>
                  <a:schemeClr val="tx2"/>
                </a:solidFill>
                <a:ea typeface="標楷體" panose="03000509000000000000" pitchFamily="65" charset="-120"/>
              </a:rPr>
              <a:t>: </a:t>
            </a:r>
          </a:p>
          <a:p>
            <a:pPr marL="742950" lvl="1" indent="-228600">
              <a:lnSpc>
                <a:spcPct val="90000"/>
              </a:lnSpc>
              <a:spcAft>
                <a:spcPts val="600"/>
              </a:spcAft>
              <a:buFont typeface="Arial" panose="020B0604020202020204" pitchFamily="34" charset="0"/>
              <a:buChar char="•"/>
            </a:pPr>
            <a:r>
              <a:rPr lang="en-US" altLang="zh-TW" dirty="0">
                <a:solidFill>
                  <a:schemeClr val="tx2"/>
                </a:solidFill>
                <a:ea typeface="標楷體" panose="03000509000000000000" pitchFamily="65" charset="-120"/>
              </a:rPr>
              <a:t>C#</a:t>
            </a:r>
            <a:r>
              <a:rPr lang="zh-TW" altLang="en-US" dirty="0">
                <a:solidFill>
                  <a:schemeClr val="tx2"/>
                </a:solidFill>
                <a:ea typeface="標楷體" panose="03000509000000000000" pitchFamily="65" charset="-120"/>
              </a:rPr>
              <a:t>語言版本 </a:t>
            </a:r>
            <a:r>
              <a:rPr lang="en-US" altLang="zh-TW" dirty="0">
                <a:solidFill>
                  <a:schemeClr val="tx2"/>
                </a:solidFill>
                <a:ea typeface="標楷體" panose="03000509000000000000" pitchFamily="65" charset="-120"/>
              </a:rPr>
              <a:t>: C#12</a:t>
            </a:r>
          </a:p>
        </p:txBody>
      </p:sp>
    </p:spTree>
    <p:extLst>
      <p:ext uri="{BB962C8B-B14F-4D97-AF65-F5344CB8AC3E}">
        <p14:creationId xmlns:p14="http://schemas.microsoft.com/office/powerpoint/2010/main" val="2551716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57FFD-76CA-BFBB-8F59-9FF402BE238D}"/>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C15ADA4-10CE-DEF0-A4DC-C7183F371D99}"/>
              </a:ext>
            </a:extLst>
          </p:cNvPr>
          <p:cNvSpPr>
            <a:spLocks noGrp="1"/>
          </p:cNvSpPr>
          <p:nvPr>
            <p:ph type="title"/>
          </p:nvPr>
        </p:nvSpPr>
        <p:spPr>
          <a:xfrm>
            <a:off x="838200" y="360219"/>
            <a:ext cx="10515600" cy="1145308"/>
          </a:xfrm>
        </p:spPr>
        <p:txBody>
          <a:bodyPr>
            <a:normAutofit/>
          </a:bodyPr>
          <a:lstStyle/>
          <a:p>
            <a:pPr algn="ctr"/>
            <a:r>
              <a:rPr kumimoji="1" lang="zh-TW" altLang="en-US" sz="2800" dirty="0">
                <a:latin typeface="+mj-ea"/>
                <a:ea typeface="+mj-ea"/>
              </a:rPr>
              <a:t>核心功能代碼解析</a:t>
            </a:r>
            <a:br>
              <a:rPr kumimoji="1" lang="en-US" altLang="zh-TW" sz="2800" dirty="0">
                <a:latin typeface="+mj-ea"/>
                <a:ea typeface="+mj-ea"/>
              </a:rPr>
            </a:br>
            <a:r>
              <a:rPr kumimoji="1" lang="zh-TW" altLang="en-US" sz="2800" dirty="0">
                <a:latin typeface="+mj-ea"/>
                <a:ea typeface="+mj-ea"/>
              </a:rPr>
              <a:t>自定義類別</a:t>
            </a:r>
          </a:p>
        </p:txBody>
      </p:sp>
      <p:pic>
        <p:nvPicPr>
          <p:cNvPr id="3" name="圖片 2">
            <a:extLst>
              <a:ext uri="{FF2B5EF4-FFF2-40B4-BE49-F238E27FC236}">
                <a16:creationId xmlns:a16="http://schemas.microsoft.com/office/drawing/2014/main" id="{5739AEBD-1115-220A-96C4-1FD9CB349201}"/>
              </a:ext>
            </a:extLst>
          </p:cNvPr>
          <p:cNvPicPr>
            <a:picLocks noChangeAspect="1"/>
          </p:cNvPicPr>
          <p:nvPr/>
        </p:nvPicPr>
        <p:blipFill>
          <a:blip r:embed="rId2"/>
          <a:stretch>
            <a:fillRect/>
          </a:stretch>
        </p:blipFill>
        <p:spPr>
          <a:xfrm>
            <a:off x="1448279" y="2196087"/>
            <a:ext cx="4573829" cy="3036618"/>
          </a:xfrm>
          <a:prstGeom prst="rect">
            <a:avLst/>
          </a:prstGeom>
        </p:spPr>
      </p:pic>
      <p:sp>
        <p:nvSpPr>
          <p:cNvPr id="4" name="文字方塊 3">
            <a:extLst>
              <a:ext uri="{FF2B5EF4-FFF2-40B4-BE49-F238E27FC236}">
                <a16:creationId xmlns:a16="http://schemas.microsoft.com/office/drawing/2014/main" id="{9DF40E33-F356-60FF-3E66-73AEFEF96C38}"/>
              </a:ext>
            </a:extLst>
          </p:cNvPr>
          <p:cNvSpPr txBox="1"/>
          <p:nvPr/>
        </p:nvSpPr>
        <p:spPr>
          <a:xfrm>
            <a:off x="7241309" y="2457147"/>
            <a:ext cx="3796146" cy="923330"/>
          </a:xfrm>
          <a:prstGeom prst="rect">
            <a:avLst/>
          </a:prstGeom>
          <a:noFill/>
        </p:spPr>
        <p:txBody>
          <a:bodyPr wrap="square" rtlCol="0">
            <a:spAutoFit/>
          </a:bodyPr>
          <a:lstStyle/>
          <a:p>
            <a:pPr algn="just"/>
            <a:r>
              <a:rPr lang="zh-TW" altLang="en-US" dirty="0">
                <a:ea typeface="標楷體" panose="03000509000000000000" pitchFamily="65" charset="-120"/>
              </a:rPr>
              <a:t>建立</a:t>
            </a:r>
            <a:r>
              <a:rPr lang="en-US" altLang="zh-TW" dirty="0">
                <a:ea typeface="標楷體" panose="03000509000000000000" pitchFamily="65" charset="-120"/>
              </a:rPr>
              <a:t>Food</a:t>
            </a:r>
            <a:r>
              <a:rPr lang="zh-TW" altLang="en-US" dirty="0">
                <a:ea typeface="標楷體" panose="03000509000000000000" pitchFamily="65" charset="-120"/>
              </a:rPr>
              <a:t> 類別模板，用來當作餐點的名稱及單價，同時確保寫入至</a:t>
            </a:r>
            <a:r>
              <a:rPr lang="en-US" altLang="zh-TW" dirty="0">
                <a:ea typeface="標楷體" panose="03000509000000000000" pitchFamily="65" charset="-120"/>
              </a:rPr>
              <a:t>NDJSON</a:t>
            </a:r>
            <a:r>
              <a:rPr lang="zh-TW" altLang="en-US" dirty="0">
                <a:ea typeface="標楷體" panose="03000509000000000000" pitchFamily="65" charset="-120"/>
              </a:rPr>
              <a:t>的寫入順序。</a:t>
            </a:r>
          </a:p>
        </p:txBody>
      </p:sp>
    </p:spTree>
    <p:extLst>
      <p:ext uri="{BB962C8B-B14F-4D97-AF65-F5344CB8AC3E}">
        <p14:creationId xmlns:p14="http://schemas.microsoft.com/office/powerpoint/2010/main" val="3949822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90340-438F-F6BC-DF9D-D59FC4A2B449}"/>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11240491-1D73-4C6D-2388-79006EB37C44}"/>
              </a:ext>
            </a:extLst>
          </p:cNvPr>
          <p:cNvSpPr>
            <a:spLocks noGrp="1"/>
          </p:cNvSpPr>
          <p:nvPr>
            <p:ph type="title"/>
          </p:nvPr>
        </p:nvSpPr>
        <p:spPr>
          <a:xfrm>
            <a:off x="838200" y="360219"/>
            <a:ext cx="10515600" cy="1145308"/>
          </a:xfrm>
        </p:spPr>
        <p:txBody>
          <a:bodyPr>
            <a:normAutofit/>
          </a:bodyPr>
          <a:lstStyle/>
          <a:p>
            <a:pPr algn="ctr"/>
            <a:r>
              <a:rPr kumimoji="1" lang="zh-TW" altLang="en-US" sz="2800" dirty="0">
                <a:latin typeface="+mj-ea"/>
                <a:ea typeface="+mj-ea"/>
              </a:rPr>
              <a:t>核心功能代碼解析</a:t>
            </a:r>
            <a:br>
              <a:rPr kumimoji="1" lang="en-US" altLang="zh-TW" sz="2800" dirty="0">
                <a:latin typeface="+mj-ea"/>
                <a:ea typeface="+mj-ea"/>
              </a:rPr>
            </a:br>
            <a:r>
              <a:rPr kumimoji="1" lang="zh-TW" altLang="en-US" sz="2800" dirty="0">
                <a:latin typeface="+mj-ea"/>
                <a:ea typeface="+mj-ea"/>
              </a:rPr>
              <a:t>自定義類別</a:t>
            </a:r>
          </a:p>
        </p:txBody>
      </p:sp>
      <p:sp>
        <p:nvSpPr>
          <p:cNvPr id="4" name="文字方塊 3">
            <a:extLst>
              <a:ext uri="{FF2B5EF4-FFF2-40B4-BE49-F238E27FC236}">
                <a16:creationId xmlns:a16="http://schemas.microsoft.com/office/drawing/2014/main" id="{7A7CB91D-939B-724D-1798-1A499C6E111A}"/>
              </a:ext>
            </a:extLst>
          </p:cNvPr>
          <p:cNvSpPr txBox="1"/>
          <p:nvPr/>
        </p:nvSpPr>
        <p:spPr>
          <a:xfrm>
            <a:off x="7241309" y="2457147"/>
            <a:ext cx="2937164" cy="2031325"/>
          </a:xfrm>
          <a:prstGeom prst="rect">
            <a:avLst/>
          </a:prstGeom>
          <a:noFill/>
        </p:spPr>
        <p:txBody>
          <a:bodyPr wrap="square" rtlCol="0">
            <a:spAutoFit/>
          </a:bodyPr>
          <a:lstStyle/>
          <a:p>
            <a:pPr algn="just"/>
            <a:r>
              <a:rPr lang="zh-TW" altLang="en-US" dirty="0">
                <a:ea typeface="標楷體" panose="03000509000000000000" pitchFamily="65" charset="-120"/>
              </a:rPr>
              <a:t>建立</a:t>
            </a:r>
            <a:r>
              <a:rPr lang="en-US" altLang="zh-TW" dirty="0">
                <a:ea typeface="標楷體" panose="03000509000000000000" pitchFamily="65" charset="-120"/>
              </a:rPr>
              <a:t>Customer</a:t>
            </a:r>
            <a:r>
              <a:rPr lang="zh-TW" altLang="en-US" dirty="0">
                <a:ea typeface="標楷體" panose="03000509000000000000" pitchFamily="65" charset="-120"/>
              </a:rPr>
              <a:t>類別，擁有預約者的資訊。</a:t>
            </a:r>
            <a:endParaRPr lang="en-US" altLang="zh-TW" dirty="0">
              <a:ea typeface="標楷體" panose="03000509000000000000" pitchFamily="65" charset="-120"/>
            </a:endParaRPr>
          </a:p>
          <a:p>
            <a:pPr algn="just"/>
            <a:endParaRPr lang="en-US" altLang="zh-TW" dirty="0">
              <a:ea typeface="標楷體" panose="03000509000000000000" pitchFamily="65" charset="-120"/>
            </a:endParaRPr>
          </a:p>
          <a:p>
            <a:pPr algn="just"/>
            <a:r>
              <a:rPr lang="zh-TW" altLang="en-US" dirty="0">
                <a:ea typeface="標楷體" panose="03000509000000000000" pitchFamily="65" charset="-120"/>
              </a:rPr>
              <a:t>建立</a:t>
            </a:r>
            <a:r>
              <a:rPr lang="en-US" altLang="zh-TW" dirty="0" err="1">
                <a:ea typeface="標楷體" panose="03000509000000000000" pitchFamily="65" charset="-120"/>
              </a:rPr>
              <a:t>FoodInfo</a:t>
            </a:r>
            <a:r>
              <a:rPr lang="zh-TW" altLang="en-US" dirty="0">
                <a:ea typeface="標楷體" panose="03000509000000000000" pitchFamily="65" charset="-120"/>
              </a:rPr>
              <a:t>類別，具有預約者想新增的餐點數量的成員，繼承</a:t>
            </a:r>
            <a:r>
              <a:rPr lang="en-US" altLang="zh-TW" dirty="0">
                <a:ea typeface="標楷體" panose="03000509000000000000" pitchFamily="65" charset="-120"/>
              </a:rPr>
              <a:t>Food</a:t>
            </a:r>
            <a:r>
              <a:rPr lang="zh-TW" altLang="en-US" dirty="0">
                <a:ea typeface="標楷體" panose="03000509000000000000" pitchFamily="65" charset="-120"/>
              </a:rPr>
              <a:t>類別。</a:t>
            </a:r>
            <a:endParaRPr lang="en-US" altLang="zh-TW" dirty="0">
              <a:ea typeface="標楷體" panose="03000509000000000000" pitchFamily="65" charset="-120"/>
            </a:endParaRPr>
          </a:p>
          <a:p>
            <a:pPr algn="just"/>
            <a:endParaRPr lang="zh-TW" altLang="en-US" dirty="0">
              <a:ea typeface="標楷體" panose="03000509000000000000" pitchFamily="65" charset="-120"/>
            </a:endParaRPr>
          </a:p>
        </p:txBody>
      </p:sp>
      <p:pic>
        <p:nvPicPr>
          <p:cNvPr id="6" name="圖片 5">
            <a:extLst>
              <a:ext uri="{FF2B5EF4-FFF2-40B4-BE49-F238E27FC236}">
                <a16:creationId xmlns:a16="http://schemas.microsoft.com/office/drawing/2014/main" id="{5D89F426-45C7-E997-976C-3E44A2298CBB}"/>
              </a:ext>
            </a:extLst>
          </p:cNvPr>
          <p:cNvPicPr>
            <a:picLocks noChangeAspect="1"/>
          </p:cNvPicPr>
          <p:nvPr/>
        </p:nvPicPr>
        <p:blipFill>
          <a:blip r:embed="rId2"/>
          <a:srcRect t="509"/>
          <a:stretch/>
        </p:blipFill>
        <p:spPr>
          <a:xfrm>
            <a:off x="618835" y="1348509"/>
            <a:ext cx="5229732" cy="5413046"/>
          </a:xfrm>
          <a:prstGeom prst="rect">
            <a:avLst/>
          </a:prstGeom>
        </p:spPr>
      </p:pic>
    </p:spTree>
    <p:extLst>
      <p:ext uri="{BB962C8B-B14F-4D97-AF65-F5344CB8AC3E}">
        <p14:creationId xmlns:p14="http://schemas.microsoft.com/office/powerpoint/2010/main" val="700657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87850-F1F6-9A6D-B465-0593906D654A}"/>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BAB49C11-5600-C3CB-4B54-302B6DE8B9D6}"/>
              </a:ext>
            </a:extLst>
          </p:cNvPr>
          <p:cNvSpPr>
            <a:spLocks noGrp="1"/>
          </p:cNvSpPr>
          <p:nvPr>
            <p:ph type="title"/>
          </p:nvPr>
        </p:nvSpPr>
        <p:spPr>
          <a:xfrm>
            <a:off x="838200" y="119936"/>
            <a:ext cx="10515600" cy="1145308"/>
          </a:xfrm>
        </p:spPr>
        <p:txBody>
          <a:bodyPr>
            <a:normAutofit/>
          </a:bodyPr>
          <a:lstStyle/>
          <a:p>
            <a:pPr algn="ctr"/>
            <a:r>
              <a:rPr kumimoji="1" lang="zh-TW" altLang="en-US" sz="2800" dirty="0">
                <a:latin typeface="+mj-ea"/>
                <a:ea typeface="+mj-ea"/>
              </a:rPr>
              <a:t>核心功能代碼解析</a:t>
            </a:r>
            <a:br>
              <a:rPr kumimoji="1" lang="en-US" altLang="zh-TW" sz="2800" dirty="0">
                <a:latin typeface="+mj-ea"/>
                <a:ea typeface="+mj-ea"/>
              </a:rPr>
            </a:br>
            <a:r>
              <a:rPr kumimoji="1" lang="zh-TW" altLang="en-US" sz="2800" dirty="0">
                <a:latin typeface="+mj-ea"/>
                <a:ea typeface="+mj-ea"/>
              </a:rPr>
              <a:t>自定義類別</a:t>
            </a:r>
          </a:p>
        </p:txBody>
      </p:sp>
      <p:sp>
        <p:nvSpPr>
          <p:cNvPr id="4" name="文字方塊 3">
            <a:extLst>
              <a:ext uri="{FF2B5EF4-FFF2-40B4-BE49-F238E27FC236}">
                <a16:creationId xmlns:a16="http://schemas.microsoft.com/office/drawing/2014/main" id="{DEC7A9DD-D717-D280-F5D0-D79556592F83}"/>
              </a:ext>
            </a:extLst>
          </p:cNvPr>
          <p:cNvSpPr txBox="1"/>
          <p:nvPr/>
        </p:nvSpPr>
        <p:spPr>
          <a:xfrm>
            <a:off x="8903854" y="1662820"/>
            <a:ext cx="3192020" cy="2862322"/>
          </a:xfrm>
          <a:prstGeom prst="rect">
            <a:avLst/>
          </a:prstGeom>
          <a:noFill/>
        </p:spPr>
        <p:txBody>
          <a:bodyPr wrap="square" rtlCol="0">
            <a:spAutoFit/>
          </a:bodyPr>
          <a:lstStyle/>
          <a:p>
            <a:pPr algn="just"/>
            <a:r>
              <a:rPr lang="zh-TW" altLang="en-US" dirty="0">
                <a:ea typeface="標楷體" panose="03000509000000000000" pitchFamily="65" charset="-120"/>
              </a:rPr>
              <a:t>自定義</a:t>
            </a:r>
            <a:r>
              <a:rPr lang="en-US" altLang="zh-TW" dirty="0">
                <a:ea typeface="標楷體" panose="03000509000000000000" pitchFamily="65" charset="-120"/>
              </a:rPr>
              <a:t>SMTP</a:t>
            </a:r>
            <a:r>
              <a:rPr lang="zh-TW" altLang="en-US" dirty="0">
                <a:ea typeface="標楷體" panose="03000509000000000000" pitchFamily="65" charset="-120"/>
              </a:rPr>
              <a:t>的類別，屬性包含要寄送的帳號、自身的帳號等相關在此無特別說明。</a:t>
            </a:r>
            <a:endParaRPr lang="en-US" altLang="zh-TW" dirty="0">
              <a:ea typeface="標楷體" panose="03000509000000000000" pitchFamily="65" charset="-120"/>
            </a:endParaRPr>
          </a:p>
          <a:p>
            <a:pPr algn="just"/>
            <a:endParaRPr lang="en-US" altLang="zh-TW" dirty="0">
              <a:ea typeface="標楷體" panose="03000509000000000000" pitchFamily="65" charset="-120"/>
            </a:endParaRPr>
          </a:p>
          <a:p>
            <a:pPr algn="just"/>
            <a:r>
              <a:rPr lang="zh-TW" altLang="en-US" dirty="0">
                <a:ea typeface="標楷體" panose="03000509000000000000" pitchFamily="65" charset="-120"/>
              </a:rPr>
              <a:t>右圖的方法是用來定義想要給預約者查看的預約明細內容，以</a:t>
            </a:r>
            <a:r>
              <a:rPr lang="en-US" altLang="zh-TW" dirty="0">
                <a:ea typeface="標楷體" panose="03000509000000000000" pitchFamily="65" charset="-120"/>
              </a:rPr>
              <a:t>HTML</a:t>
            </a:r>
            <a:r>
              <a:rPr lang="zh-TW" altLang="en-US" dirty="0">
                <a:ea typeface="標楷體" panose="03000509000000000000" pitchFamily="65" charset="-120"/>
              </a:rPr>
              <a:t>主題撰寫的程式碼，最後有新增一個</a:t>
            </a:r>
            <a:r>
              <a:rPr lang="en-US" altLang="zh-TW" dirty="0">
                <a:ea typeface="標楷體" panose="03000509000000000000" pitchFamily="65" charset="-120"/>
              </a:rPr>
              <a:t>QR</a:t>
            </a:r>
            <a:r>
              <a:rPr lang="zh-TW" altLang="en-US" dirty="0">
                <a:ea typeface="標楷體" panose="03000509000000000000" pitchFamily="65" charset="-120"/>
              </a:rPr>
              <a:t> </a:t>
            </a:r>
            <a:r>
              <a:rPr lang="en-US" altLang="zh-TW" dirty="0">
                <a:ea typeface="標楷體" panose="03000509000000000000" pitchFamily="65" charset="-120"/>
              </a:rPr>
              <a:t>Code</a:t>
            </a:r>
            <a:r>
              <a:rPr lang="zh-TW" altLang="en-US" dirty="0">
                <a:ea typeface="標楷體" panose="03000509000000000000" pitchFamily="65" charset="-120"/>
              </a:rPr>
              <a:t>，可以顯示店家所在位置，</a:t>
            </a:r>
            <a:r>
              <a:rPr lang="en-US" altLang="zh-TW" dirty="0">
                <a:ea typeface="標楷體" panose="03000509000000000000" pitchFamily="65" charset="-120"/>
              </a:rPr>
              <a:t>Google</a:t>
            </a:r>
            <a:r>
              <a:rPr lang="zh-TW" altLang="en-US" dirty="0">
                <a:ea typeface="標楷體" panose="03000509000000000000" pitchFamily="65" charset="-120"/>
              </a:rPr>
              <a:t>地圖。</a:t>
            </a:r>
            <a:endParaRPr lang="en-US" altLang="zh-TW" dirty="0">
              <a:ea typeface="標楷體" panose="03000509000000000000" pitchFamily="65" charset="-120"/>
            </a:endParaRPr>
          </a:p>
        </p:txBody>
      </p:sp>
      <p:pic>
        <p:nvPicPr>
          <p:cNvPr id="3" name="圖片 2">
            <a:extLst>
              <a:ext uri="{FF2B5EF4-FFF2-40B4-BE49-F238E27FC236}">
                <a16:creationId xmlns:a16="http://schemas.microsoft.com/office/drawing/2014/main" id="{0359382E-20AB-CC49-538C-4DCF75D18D01}"/>
              </a:ext>
            </a:extLst>
          </p:cNvPr>
          <p:cNvPicPr>
            <a:picLocks noChangeAspect="1"/>
          </p:cNvPicPr>
          <p:nvPr/>
        </p:nvPicPr>
        <p:blipFill>
          <a:blip r:embed="rId2"/>
          <a:stretch>
            <a:fillRect/>
          </a:stretch>
        </p:blipFill>
        <p:spPr>
          <a:xfrm>
            <a:off x="96126" y="1168859"/>
            <a:ext cx="8724602" cy="5569205"/>
          </a:xfrm>
          <a:prstGeom prst="rect">
            <a:avLst/>
          </a:prstGeom>
        </p:spPr>
      </p:pic>
    </p:spTree>
    <p:extLst>
      <p:ext uri="{BB962C8B-B14F-4D97-AF65-F5344CB8AC3E}">
        <p14:creationId xmlns:p14="http://schemas.microsoft.com/office/powerpoint/2010/main" val="3680140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EE18E-964D-1658-4FAA-A8E4FFDAD9E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B34CCAF-C284-27BA-00D2-E7DDA5E78954}"/>
              </a:ext>
            </a:extLst>
          </p:cNvPr>
          <p:cNvSpPr>
            <a:spLocks noGrp="1"/>
          </p:cNvSpPr>
          <p:nvPr>
            <p:ph type="title"/>
          </p:nvPr>
        </p:nvSpPr>
        <p:spPr>
          <a:xfrm>
            <a:off x="838200" y="119936"/>
            <a:ext cx="10515600" cy="1145308"/>
          </a:xfrm>
        </p:spPr>
        <p:txBody>
          <a:bodyPr>
            <a:normAutofit/>
          </a:bodyPr>
          <a:lstStyle/>
          <a:p>
            <a:pPr algn="ctr"/>
            <a:r>
              <a:rPr kumimoji="1" lang="zh-TW" altLang="en-US" sz="2800" dirty="0">
                <a:latin typeface="+mj-ea"/>
                <a:ea typeface="+mj-ea"/>
              </a:rPr>
              <a:t>核心功能代碼解析</a:t>
            </a:r>
            <a:br>
              <a:rPr kumimoji="1" lang="en-US" altLang="zh-TW" sz="2800" dirty="0">
                <a:latin typeface="+mj-ea"/>
                <a:ea typeface="+mj-ea"/>
              </a:rPr>
            </a:br>
            <a:r>
              <a:rPr kumimoji="1" lang="zh-TW" altLang="en-US" sz="2800" dirty="0">
                <a:latin typeface="+mj-ea"/>
                <a:ea typeface="+mj-ea"/>
              </a:rPr>
              <a:t>自定義類別</a:t>
            </a:r>
          </a:p>
        </p:txBody>
      </p:sp>
      <p:sp>
        <p:nvSpPr>
          <p:cNvPr id="4" name="文字方塊 3">
            <a:extLst>
              <a:ext uri="{FF2B5EF4-FFF2-40B4-BE49-F238E27FC236}">
                <a16:creationId xmlns:a16="http://schemas.microsoft.com/office/drawing/2014/main" id="{3B92F996-722B-CE9A-FB73-2F79107C95B9}"/>
              </a:ext>
            </a:extLst>
          </p:cNvPr>
          <p:cNvSpPr txBox="1"/>
          <p:nvPr/>
        </p:nvSpPr>
        <p:spPr>
          <a:xfrm>
            <a:off x="2013525" y="1385729"/>
            <a:ext cx="8478984" cy="923330"/>
          </a:xfrm>
          <a:prstGeom prst="rect">
            <a:avLst/>
          </a:prstGeom>
          <a:noFill/>
        </p:spPr>
        <p:txBody>
          <a:bodyPr wrap="square" rtlCol="0">
            <a:spAutoFit/>
          </a:bodyPr>
          <a:lstStyle/>
          <a:p>
            <a:pPr algn="just"/>
            <a:r>
              <a:rPr lang="zh-TW" altLang="en-US" dirty="0">
                <a:ea typeface="標楷體" panose="03000509000000000000" pitchFamily="65" charset="-120"/>
              </a:rPr>
              <a:t>建立提醒信的方法，會在預約日期的前一天</a:t>
            </a:r>
            <a:r>
              <a:rPr lang="en-US" altLang="zh-TW" dirty="0">
                <a:ea typeface="標楷體" panose="03000509000000000000" pitchFamily="65" charset="-120"/>
              </a:rPr>
              <a:t>11:00~12:00</a:t>
            </a:r>
            <a:r>
              <a:rPr lang="zh-TW" altLang="en-US" dirty="0">
                <a:ea typeface="標楷體" panose="03000509000000000000" pitchFamily="65" charset="-120"/>
              </a:rPr>
              <a:t>之間寄送提醒信，若此時預約者的時間比上述時間晚，則不納入提醒考量，這個提醒信是透過</a:t>
            </a:r>
            <a:r>
              <a:rPr lang="en-US" altLang="zh-TW" dirty="0">
                <a:ea typeface="標楷體" panose="03000509000000000000" pitchFamily="65" charset="-120"/>
              </a:rPr>
              <a:t>Header</a:t>
            </a:r>
            <a:r>
              <a:rPr lang="zh-TW" altLang="en-US" dirty="0">
                <a:ea typeface="標楷體" panose="03000509000000000000" pitchFamily="65" charset="-120"/>
              </a:rPr>
              <a:t>的方式加入到預約信件，實際寄送的</a:t>
            </a:r>
            <a:r>
              <a:rPr lang="en-US" altLang="zh-TW" dirty="0">
                <a:ea typeface="標楷體" panose="03000509000000000000" pitchFamily="65" charset="-120"/>
              </a:rPr>
              <a:t>HTML</a:t>
            </a:r>
            <a:r>
              <a:rPr lang="zh-TW" altLang="en-US" dirty="0">
                <a:ea typeface="標楷體" panose="03000509000000000000" pitchFamily="65" charset="-120"/>
              </a:rPr>
              <a:t>信件主體是在</a:t>
            </a:r>
            <a:r>
              <a:rPr lang="en-US" altLang="zh-TW" dirty="0">
                <a:ea typeface="標楷體" panose="03000509000000000000" pitchFamily="65" charset="-120"/>
              </a:rPr>
              <a:t>Google App </a:t>
            </a:r>
            <a:r>
              <a:rPr lang="en-US" altLang="zh-TW" dirty="0" err="1">
                <a:ea typeface="標楷體" panose="03000509000000000000" pitchFamily="65" charset="-120"/>
              </a:rPr>
              <a:t>Scipt</a:t>
            </a:r>
            <a:r>
              <a:rPr lang="zh-TW" altLang="en-US" dirty="0">
                <a:ea typeface="標楷體" panose="03000509000000000000" pitchFamily="65" charset="-120"/>
              </a:rPr>
              <a:t>內</a:t>
            </a:r>
            <a:r>
              <a:rPr lang="en-US" altLang="zh-TW" dirty="0">
                <a:ea typeface="標楷體" panose="03000509000000000000" pitchFamily="65" charset="-120"/>
              </a:rPr>
              <a:t>(</a:t>
            </a:r>
            <a:r>
              <a:rPr lang="zh-TW" altLang="en-US" dirty="0">
                <a:ea typeface="標楷體" panose="03000509000000000000" pitchFamily="65" charset="-120"/>
              </a:rPr>
              <a:t>後續說明</a:t>
            </a:r>
            <a:r>
              <a:rPr lang="en-US" altLang="zh-TW" dirty="0">
                <a:ea typeface="標楷體" panose="03000509000000000000" pitchFamily="65" charset="-120"/>
              </a:rPr>
              <a:t>)</a:t>
            </a:r>
            <a:r>
              <a:rPr lang="zh-TW" altLang="en-US" dirty="0">
                <a:ea typeface="標楷體" panose="03000509000000000000" pitchFamily="65" charset="-120"/>
              </a:rPr>
              <a:t>。</a:t>
            </a:r>
            <a:endParaRPr lang="en-US" altLang="zh-TW" dirty="0">
              <a:ea typeface="標楷體" panose="03000509000000000000" pitchFamily="65" charset="-120"/>
            </a:endParaRPr>
          </a:p>
        </p:txBody>
      </p:sp>
      <p:pic>
        <p:nvPicPr>
          <p:cNvPr id="5" name="圖片 4">
            <a:extLst>
              <a:ext uri="{FF2B5EF4-FFF2-40B4-BE49-F238E27FC236}">
                <a16:creationId xmlns:a16="http://schemas.microsoft.com/office/drawing/2014/main" id="{EBAE4372-2543-A0E6-42AC-74606D90215A}"/>
              </a:ext>
            </a:extLst>
          </p:cNvPr>
          <p:cNvPicPr>
            <a:picLocks noChangeAspect="1"/>
          </p:cNvPicPr>
          <p:nvPr/>
        </p:nvPicPr>
        <p:blipFill>
          <a:blip r:embed="rId2"/>
          <a:stretch>
            <a:fillRect/>
          </a:stretch>
        </p:blipFill>
        <p:spPr>
          <a:xfrm>
            <a:off x="1205707" y="2847109"/>
            <a:ext cx="10148093" cy="3124455"/>
          </a:xfrm>
          <a:prstGeom prst="rect">
            <a:avLst/>
          </a:prstGeom>
        </p:spPr>
      </p:pic>
    </p:spTree>
    <p:extLst>
      <p:ext uri="{BB962C8B-B14F-4D97-AF65-F5344CB8AC3E}">
        <p14:creationId xmlns:p14="http://schemas.microsoft.com/office/powerpoint/2010/main" val="3884942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7DE2F5-F4EC-B337-9550-CF66F1EFE4A3}"/>
              </a:ext>
            </a:extLst>
          </p:cNvPr>
          <p:cNvSpPr>
            <a:spLocks noGrp="1"/>
          </p:cNvSpPr>
          <p:nvPr>
            <p:ph type="title"/>
          </p:nvPr>
        </p:nvSpPr>
        <p:spPr>
          <a:xfrm>
            <a:off x="838200" y="360219"/>
            <a:ext cx="10515600" cy="1145308"/>
          </a:xfrm>
        </p:spPr>
        <p:txBody>
          <a:bodyPr>
            <a:normAutofit/>
          </a:bodyPr>
          <a:lstStyle/>
          <a:p>
            <a:pPr algn="ctr"/>
            <a:r>
              <a:rPr kumimoji="1" lang="zh-TW" altLang="en-US" sz="2800" dirty="0">
                <a:latin typeface="+mj-ea"/>
                <a:ea typeface="+mj-ea"/>
              </a:rPr>
              <a:t>核心功能代碼解析</a:t>
            </a:r>
            <a:br>
              <a:rPr kumimoji="1" lang="en-US" altLang="zh-TW" sz="2800" dirty="0">
                <a:latin typeface="+mj-ea"/>
                <a:ea typeface="+mj-ea"/>
              </a:rPr>
            </a:br>
            <a:r>
              <a:rPr kumimoji="1" lang="zh-TW" altLang="en-US" sz="2800" dirty="0">
                <a:latin typeface="+mj-ea"/>
                <a:ea typeface="+mj-ea"/>
              </a:rPr>
              <a:t>專案一 </a:t>
            </a:r>
            <a:r>
              <a:rPr kumimoji="1" lang="en-US" altLang="zh-TW" sz="2800" dirty="0">
                <a:latin typeface="+mj-ea"/>
                <a:ea typeface="+mj-ea"/>
              </a:rPr>
              <a:t>Form1</a:t>
            </a:r>
            <a:r>
              <a:rPr kumimoji="1" lang="zh-TW" altLang="en-US" sz="2800" dirty="0">
                <a:latin typeface="+mj-ea"/>
                <a:ea typeface="+mj-ea"/>
              </a:rPr>
              <a:t>：</a:t>
            </a:r>
            <a:r>
              <a:rPr kumimoji="1" lang="en-US" altLang="zh-TW" sz="2800" dirty="0" err="1">
                <a:latin typeface="+mj-ea"/>
                <a:ea typeface="+mj-ea"/>
              </a:rPr>
              <a:t>Login.cs</a:t>
            </a:r>
            <a:endParaRPr kumimoji="1" lang="zh-TW" altLang="en-US" sz="2800" dirty="0">
              <a:latin typeface="+mj-ea"/>
              <a:ea typeface="+mj-ea"/>
            </a:endParaRPr>
          </a:p>
        </p:txBody>
      </p:sp>
      <p:pic>
        <p:nvPicPr>
          <p:cNvPr id="5" name="圖片 4">
            <a:extLst>
              <a:ext uri="{FF2B5EF4-FFF2-40B4-BE49-F238E27FC236}">
                <a16:creationId xmlns:a16="http://schemas.microsoft.com/office/drawing/2014/main" id="{0B054521-B7B7-8DFF-B572-7F47D7056D29}"/>
              </a:ext>
            </a:extLst>
          </p:cNvPr>
          <p:cNvPicPr>
            <a:picLocks noChangeAspect="1"/>
          </p:cNvPicPr>
          <p:nvPr/>
        </p:nvPicPr>
        <p:blipFill>
          <a:blip r:embed="rId2"/>
          <a:stretch>
            <a:fillRect/>
          </a:stretch>
        </p:blipFill>
        <p:spPr>
          <a:xfrm>
            <a:off x="384542" y="3197793"/>
            <a:ext cx="6849431" cy="2667372"/>
          </a:xfrm>
          <a:prstGeom prst="rect">
            <a:avLst/>
          </a:prstGeom>
        </p:spPr>
      </p:pic>
      <p:sp>
        <p:nvSpPr>
          <p:cNvPr id="6" name="文字方塊 5">
            <a:extLst>
              <a:ext uri="{FF2B5EF4-FFF2-40B4-BE49-F238E27FC236}">
                <a16:creationId xmlns:a16="http://schemas.microsoft.com/office/drawing/2014/main" id="{566C4ABD-0476-4181-5483-42348846A9DD}"/>
              </a:ext>
            </a:extLst>
          </p:cNvPr>
          <p:cNvSpPr txBox="1"/>
          <p:nvPr/>
        </p:nvSpPr>
        <p:spPr>
          <a:xfrm>
            <a:off x="1406569" y="1819838"/>
            <a:ext cx="9307368" cy="646331"/>
          </a:xfrm>
          <a:prstGeom prst="rect">
            <a:avLst/>
          </a:prstGeom>
          <a:noFill/>
        </p:spPr>
        <p:txBody>
          <a:bodyPr wrap="square" rtlCol="0">
            <a:spAutoFit/>
          </a:bodyPr>
          <a:lstStyle/>
          <a:p>
            <a:r>
              <a:rPr lang="zh-TW" altLang="en-US" dirty="0">
                <a:ea typeface="標楷體" panose="03000509000000000000" pitchFamily="65" charset="-120"/>
              </a:rPr>
              <a:t>因</a:t>
            </a:r>
            <a:r>
              <a:rPr lang="en-US" altLang="zh-TW" dirty="0" err="1">
                <a:ea typeface="標楷體" panose="03000509000000000000" pitchFamily="65" charset="-120"/>
              </a:rPr>
              <a:t>TextBox</a:t>
            </a:r>
            <a:r>
              <a:rPr lang="zh-TW" altLang="en-US" dirty="0">
                <a:ea typeface="標楷體" panose="03000509000000000000" pitchFamily="65" charset="-120"/>
              </a:rPr>
              <a:t>本身無法有邊框上與使用者的互動，因此採用</a:t>
            </a:r>
            <a:r>
              <a:rPr lang="en-US" altLang="zh-TW" dirty="0">
                <a:ea typeface="標楷體" panose="03000509000000000000" pitchFamily="65" charset="-120"/>
              </a:rPr>
              <a:t>Panel</a:t>
            </a:r>
            <a:r>
              <a:rPr lang="zh-TW" altLang="en-US" dirty="0">
                <a:ea typeface="標楷體" panose="03000509000000000000" pitchFamily="65" charset="-120"/>
              </a:rPr>
              <a:t>內放置</a:t>
            </a:r>
            <a:r>
              <a:rPr lang="en-US" altLang="zh-TW" dirty="0">
                <a:ea typeface="標楷體" panose="03000509000000000000" pitchFamily="65" charset="-120"/>
              </a:rPr>
              <a:t>Textbox</a:t>
            </a:r>
            <a:r>
              <a:rPr lang="zh-TW" altLang="en-US" dirty="0">
                <a:ea typeface="標楷體" panose="03000509000000000000" pitchFamily="65" charset="-120"/>
              </a:rPr>
              <a:t>，當滑鼠進入、離開、點擊、放開都會有對應的邏輯控制，改變背景色，相當於是</a:t>
            </a:r>
            <a:r>
              <a:rPr lang="en-US" altLang="zh-TW" dirty="0">
                <a:ea typeface="標楷體" panose="03000509000000000000" pitchFamily="65" charset="-120"/>
              </a:rPr>
              <a:t>Textbox</a:t>
            </a:r>
            <a:r>
              <a:rPr lang="zh-TW" altLang="en-US" dirty="0">
                <a:ea typeface="標楷體" panose="03000509000000000000" pitchFamily="65" charset="-120"/>
              </a:rPr>
              <a:t>的邊框</a:t>
            </a:r>
          </a:p>
        </p:txBody>
      </p:sp>
      <p:grpSp>
        <p:nvGrpSpPr>
          <p:cNvPr id="18" name="群組 17">
            <a:extLst>
              <a:ext uri="{FF2B5EF4-FFF2-40B4-BE49-F238E27FC236}">
                <a16:creationId xmlns:a16="http://schemas.microsoft.com/office/drawing/2014/main" id="{45C29ADE-9D0F-27FC-700B-24EB6B69A5CF}"/>
              </a:ext>
            </a:extLst>
          </p:cNvPr>
          <p:cNvGrpSpPr/>
          <p:nvPr/>
        </p:nvGrpSpPr>
        <p:grpSpPr>
          <a:xfrm>
            <a:off x="7253931" y="2862621"/>
            <a:ext cx="4553527" cy="3800131"/>
            <a:chOff x="7395700" y="2594291"/>
            <a:chExt cx="4553527" cy="3800131"/>
          </a:xfrm>
        </p:grpSpPr>
        <p:pic>
          <p:nvPicPr>
            <p:cNvPr id="7" name="圖片 6">
              <a:extLst>
                <a:ext uri="{FF2B5EF4-FFF2-40B4-BE49-F238E27FC236}">
                  <a16:creationId xmlns:a16="http://schemas.microsoft.com/office/drawing/2014/main" id="{16084610-F2C6-024D-D965-AF598DD46855}"/>
                </a:ext>
              </a:extLst>
            </p:cNvPr>
            <p:cNvPicPr>
              <a:picLocks noChangeAspect="1"/>
            </p:cNvPicPr>
            <p:nvPr/>
          </p:nvPicPr>
          <p:blipFill>
            <a:blip r:embed="rId3"/>
            <a:stretch>
              <a:fillRect/>
            </a:stretch>
          </p:blipFill>
          <p:spPr>
            <a:xfrm>
              <a:off x="7770912" y="2594291"/>
              <a:ext cx="2690758" cy="3116488"/>
            </a:xfrm>
            <a:prstGeom prst="rect">
              <a:avLst/>
            </a:prstGeom>
          </p:spPr>
        </p:pic>
        <p:sp>
          <p:nvSpPr>
            <p:cNvPr id="10" name="文字方塊 9">
              <a:extLst>
                <a:ext uri="{FF2B5EF4-FFF2-40B4-BE49-F238E27FC236}">
                  <a16:creationId xmlns:a16="http://schemas.microsoft.com/office/drawing/2014/main" id="{60EF9C91-8EDC-1047-26AC-CB82CA44ECD3}"/>
                </a:ext>
              </a:extLst>
            </p:cNvPr>
            <p:cNvSpPr txBox="1"/>
            <p:nvPr/>
          </p:nvSpPr>
          <p:spPr>
            <a:xfrm>
              <a:off x="7395700" y="6025090"/>
              <a:ext cx="4553527" cy="369332"/>
            </a:xfrm>
            <a:prstGeom prst="rect">
              <a:avLst/>
            </a:prstGeom>
            <a:noFill/>
          </p:spPr>
          <p:txBody>
            <a:bodyPr wrap="square" rtlCol="0">
              <a:spAutoFit/>
            </a:bodyPr>
            <a:lstStyle/>
            <a:p>
              <a:pPr algn="ctr"/>
              <a:r>
                <a:rPr lang="en-US" altLang="zh-TW" dirty="0">
                  <a:ea typeface="標楷體" panose="03000509000000000000" pitchFamily="65" charset="-120"/>
                </a:rPr>
                <a:t>Panel</a:t>
              </a:r>
              <a:r>
                <a:rPr lang="zh-TW" altLang="en-US" dirty="0">
                  <a:ea typeface="標楷體" panose="03000509000000000000" pitchFamily="65" charset="-120"/>
                </a:rPr>
                <a:t>預設背景顏色是</a:t>
              </a:r>
              <a:r>
                <a:rPr lang="en-US" altLang="zh-TW" dirty="0">
                  <a:ea typeface="標楷體" panose="03000509000000000000" pitchFamily="65" charset="-120"/>
                </a:rPr>
                <a:t>RGB(100,255,255)</a:t>
              </a:r>
              <a:endParaRPr lang="zh-TW" altLang="en-US" dirty="0">
                <a:ea typeface="標楷體" panose="03000509000000000000" pitchFamily="65" charset="-120"/>
              </a:endParaRPr>
            </a:p>
          </p:txBody>
        </p:sp>
        <p:grpSp>
          <p:nvGrpSpPr>
            <p:cNvPr id="17" name="群組 16">
              <a:extLst>
                <a:ext uri="{FF2B5EF4-FFF2-40B4-BE49-F238E27FC236}">
                  <a16:creationId xmlns:a16="http://schemas.microsoft.com/office/drawing/2014/main" id="{AC5F3E78-AE7A-1ACD-7433-AF7E0D06122F}"/>
                </a:ext>
              </a:extLst>
            </p:cNvPr>
            <p:cNvGrpSpPr/>
            <p:nvPr/>
          </p:nvGrpSpPr>
          <p:grpSpPr>
            <a:xfrm>
              <a:off x="10246106" y="3336711"/>
              <a:ext cx="609600" cy="2604654"/>
              <a:chOff x="10196945" y="3297382"/>
              <a:chExt cx="609600" cy="2604654"/>
            </a:xfrm>
          </p:grpSpPr>
          <p:cxnSp>
            <p:nvCxnSpPr>
              <p:cNvPr id="14" name="直線接點 13">
                <a:extLst>
                  <a:ext uri="{FF2B5EF4-FFF2-40B4-BE49-F238E27FC236}">
                    <a16:creationId xmlns:a16="http://schemas.microsoft.com/office/drawing/2014/main" id="{9D324864-AF9C-E9A6-ADA0-8520C4E38A61}"/>
                  </a:ext>
                </a:extLst>
              </p:cNvPr>
              <p:cNvCxnSpPr/>
              <p:nvPr/>
            </p:nvCxnSpPr>
            <p:spPr>
              <a:xfrm>
                <a:off x="10196945" y="3297382"/>
                <a:ext cx="609600" cy="0"/>
              </a:xfrm>
              <a:prstGeom prst="line">
                <a:avLst/>
              </a:prstGeom>
            </p:spPr>
            <p:style>
              <a:lnRef idx="2">
                <a:schemeClr val="dk1"/>
              </a:lnRef>
              <a:fillRef idx="0">
                <a:schemeClr val="dk1"/>
              </a:fillRef>
              <a:effectRef idx="1">
                <a:schemeClr val="dk1"/>
              </a:effectRef>
              <a:fontRef idx="minor">
                <a:schemeClr val="tx1"/>
              </a:fontRef>
            </p:style>
          </p:cxnSp>
          <p:cxnSp>
            <p:nvCxnSpPr>
              <p:cNvPr id="16" name="直線箭頭接點 15">
                <a:extLst>
                  <a:ext uri="{FF2B5EF4-FFF2-40B4-BE49-F238E27FC236}">
                    <a16:creationId xmlns:a16="http://schemas.microsoft.com/office/drawing/2014/main" id="{3076966D-8BDD-650F-A055-17BF7D321D79}"/>
                  </a:ext>
                </a:extLst>
              </p:cNvPr>
              <p:cNvCxnSpPr/>
              <p:nvPr/>
            </p:nvCxnSpPr>
            <p:spPr>
              <a:xfrm>
                <a:off x="10806545" y="3297382"/>
                <a:ext cx="0" cy="26046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spTree>
    <p:extLst>
      <p:ext uri="{BB962C8B-B14F-4D97-AF65-F5344CB8AC3E}">
        <p14:creationId xmlns:p14="http://schemas.microsoft.com/office/powerpoint/2010/main" val="3596766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B6DC1-1B7E-7818-535E-B271D33D0A62}"/>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EFDEC34-C984-0DA8-55B2-98734A56CC17}"/>
              </a:ext>
            </a:extLst>
          </p:cNvPr>
          <p:cNvSpPr>
            <a:spLocks noGrp="1"/>
          </p:cNvSpPr>
          <p:nvPr>
            <p:ph type="title"/>
          </p:nvPr>
        </p:nvSpPr>
        <p:spPr>
          <a:xfrm>
            <a:off x="838200" y="425632"/>
            <a:ext cx="10515600" cy="973281"/>
          </a:xfrm>
        </p:spPr>
        <p:txBody>
          <a:bodyPr>
            <a:normAutofit/>
          </a:bodyPr>
          <a:lstStyle/>
          <a:p>
            <a:pPr algn="ctr"/>
            <a:r>
              <a:rPr kumimoji="1" lang="zh-TW" altLang="en-US" sz="2800" dirty="0">
                <a:latin typeface="+mj-ea"/>
                <a:ea typeface="+mj-ea"/>
              </a:rPr>
              <a:t>核心功能代碼解析</a:t>
            </a:r>
            <a:br>
              <a:rPr kumimoji="1" lang="en-US" altLang="zh-TW" sz="2800" dirty="0">
                <a:latin typeface="+mj-ea"/>
                <a:ea typeface="+mj-ea"/>
              </a:rPr>
            </a:br>
            <a:r>
              <a:rPr kumimoji="1" lang="zh-TW" altLang="en-US" sz="2800" dirty="0">
                <a:latin typeface="+mj-ea"/>
                <a:ea typeface="+mj-ea"/>
              </a:rPr>
              <a:t>專案一 </a:t>
            </a:r>
            <a:r>
              <a:rPr kumimoji="1" lang="en-US" altLang="zh-TW" sz="2800" dirty="0">
                <a:latin typeface="+mj-ea"/>
                <a:ea typeface="+mj-ea"/>
                <a:cs typeface="Times New Roman" panose="02020603050405020304" pitchFamily="18" charset="0"/>
              </a:rPr>
              <a:t>Form1</a:t>
            </a:r>
            <a:r>
              <a:rPr kumimoji="1" lang="zh-TW" altLang="en-US" sz="2800" dirty="0">
                <a:latin typeface="+mj-ea"/>
                <a:ea typeface="+mj-ea"/>
                <a:cs typeface="Times New Roman" panose="02020603050405020304" pitchFamily="18" charset="0"/>
              </a:rPr>
              <a:t>：</a:t>
            </a:r>
            <a:r>
              <a:rPr kumimoji="1" lang="en-US" altLang="zh-TW" sz="2800" dirty="0" err="1">
                <a:latin typeface="+mj-ea"/>
                <a:ea typeface="+mj-ea"/>
                <a:cs typeface="Times New Roman" panose="02020603050405020304" pitchFamily="18" charset="0"/>
              </a:rPr>
              <a:t>Login.cs</a:t>
            </a:r>
            <a:endParaRPr kumimoji="1" lang="zh-TW" altLang="en-US" sz="2800" dirty="0">
              <a:latin typeface="+mj-ea"/>
              <a:ea typeface="+mj-ea"/>
              <a:cs typeface="Times New Roman" panose="02020603050405020304" pitchFamily="18" charset="0"/>
            </a:endParaRPr>
          </a:p>
        </p:txBody>
      </p:sp>
      <p:pic>
        <p:nvPicPr>
          <p:cNvPr id="3" name="圖片 2">
            <a:extLst>
              <a:ext uri="{FF2B5EF4-FFF2-40B4-BE49-F238E27FC236}">
                <a16:creationId xmlns:a16="http://schemas.microsoft.com/office/drawing/2014/main" id="{91F2F9EB-3B9A-5159-5725-5E20B51120A3}"/>
              </a:ext>
            </a:extLst>
          </p:cNvPr>
          <p:cNvPicPr>
            <a:picLocks noChangeAspect="1"/>
          </p:cNvPicPr>
          <p:nvPr/>
        </p:nvPicPr>
        <p:blipFill>
          <a:blip r:embed="rId2"/>
          <a:stretch>
            <a:fillRect/>
          </a:stretch>
        </p:blipFill>
        <p:spPr>
          <a:xfrm>
            <a:off x="838199" y="3165916"/>
            <a:ext cx="5066690" cy="3003368"/>
          </a:xfrm>
          <a:prstGeom prst="rect">
            <a:avLst/>
          </a:prstGeom>
        </p:spPr>
      </p:pic>
      <p:pic>
        <p:nvPicPr>
          <p:cNvPr id="4" name="圖片 3">
            <a:extLst>
              <a:ext uri="{FF2B5EF4-FFF2-40B4-BE49-F238E27FC236}">
                <a16:creationId xmlns:a16="http://schemas.microsoft.com/office/drawing/2014/main" id="{973C4CA5-4221-8F6E-07F0-AE76ED8BE9B0}"/>
              </a:ext>
            </a:extLst>
          </p:cNvPr>
          <p:cNvPicPr>
            <a:picLocks noChangeAspect="1"/>
          </p:cNvPicPr>
          <p:nvPr/>
        </p:nvPicPr>
        <p:blipFill>
          <a:blip r:embed="rId3"/>
          <a:stretch>
            <a:fillRect/>
          </a:stretch>
        </p:blipFill>
        <p:spPr>
          <a:xfrm>
            <a:off x="6287113" y="3166884"/>
            <a:ext cx="4882935" cy="3002400"/>
          </a:xfrm>
          <a:prstGeom prst="rect">
            <a:avLst/>
          </a:prstGeom>
        </p:spPr>
      </p:pic>
      <p:sp>
        <p:nvSpPr>
          <p:cNvPr id="7" name="文字方塊 6">
            <a:extLst>
              <a:ext uri="{FF2B5EF4-FFF2-40B4-BE49-F238E27FC236}">
                <a16:creationId xmlns:a16="http://schemas.microsoft.com/office/drawing/2014/main" id="{E994230B-A0F5-D12D-B8DD-27F72F52D209}"/>
              </a:ext>
            </a:extLst>
          </p:cNvPr>
          <p:cNvSpPr txBox="1"/>
          <p:nvPr/>
        </p:nvSpPr>
        <p:spPr>
          <a:xfrm>
            <a:off x="2083954" y="1825899"/>
            <a:ext cx="8024091" cy="646331"/>
          </a:xfrm>
          <a:prstGeom prst="rect">
            <a:avLst/>
          </a:prstGeom>
          <a:noFill/>
        </p:spPr>
        <p:txBody>
          <a:bodyPr wrap="square" rtlCol="0">
            <a:spAutoFit/>
          </a:bodyPr>
          <a:lstStyle/>
          <a:p>
            <a:r>
              <a:rPr lang="zh-TW" altLang="en-US" dirty="0">
                <a:latin typeface="+mj-ea"/>
                <a:ea typeface="+mj-ea"/>
              </a:rPr>
              <a:t>通過以下四個簡單理解的方法加入到</a:t>
            </a:r>
            <a:r>
              <a:rPr lang="en-US" altLang="zh-TW" dirty="0">
                <a:latin typeface="+mj-ea"/>
                <a:ea typeface="+mj-ea"/>
                <a:cs typeface="Times New Roman" panose="02020603050405020304" pitchFamily="18" charset="0"/>
              </a:rPr>
              <a:t>Panel</a:t>
            </a:r>
            <a:r>
              <a:rPr lang="zh-TW" altLang="en-US" dirty="0">
                <a:latin typeface="+mj-ea"/>
                <a:ea typeface="+mj-ea"/>
              </a:rPr>
              <a:t>的各滑鼠事件，並透過委派的方法，來實現</a:t>
            </a:r>
            <a:r>
              <a:rPr lang="en-US" altLang="zh-TW" dirty="0">
                <a:latin typeface="+mj-ea"/>
                <a:ea typeface="+mj-ea"/>
                <a:cs typeface="Times New Roman" panose="02020603050405020304" pitchFamily="18" charset="0"/>
              </a:rPr>
              <a:t>Panel</a:t>
            </a:r>
            <a:r>
              <a:rPr lang="zh-TW" altLang="en-US" dirty="0">
                <a:latin typeface="+mj-ea"/>
                <a:ea typeface="+mj-ea"/>
              </a:rPr>
              <a:t>背景色的變化，相當於是與</a:t>
            </a:r>
            <a:r>
              <a:rPr lang="en-US" altLang="zh-TW" dirty="0">
                <a:latin typeface="+mj-ea"/>
                <a:ea typeface="+mj-ea"/>
                <a:cs typeface="Times New Roman" panose="02020603050405020304" pitchFamily="18" charset="0"/>
              </a:rPr>
              <a:t>Textbox</a:t>
            </a:r>
            <a:r>
              <a:rPr lang="zh-TW" altLang="en-US" dirty="0">
                <a:latin typeface="+mj-ea"/>
                <a:ea typeface="+mj-ea"/>
              </a:rPr>
              <a:t>上的互動。</a:t>
            </a:r>
          </a:p>
        </p:txBody>
      </p:sp>
    </p:spTree>
    <p:extLst>
      <p:ext uri="{BB962C8B-B14F-4D97-AF65-F5344CB8AC3E}">
        <p14:creationId xmlns:p14="http://schemas.microsoft.com/office/powerpoint/2010/main" val="1090370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6">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5" name="Rectangle 8">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6B9CB10F-3321-94B9-974D-9C705C44B4BE}"/>
              </a:ext>
            </a:extLst>
          </p:cNvPr>
          <p:cNvSpPr>
            <a:spLocks noGrp="1"/>
          </p:cNvSpPr>
          <p:nvPr>
            <p:ph type="title"/>
          </p:nvPr>
        </p:nvSpPr>
        <p:spPr>
          <a:xfrm>
            <a:off x="753771" y="2399053"/>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第一章 緒論</a:t>
            </a:r>
          </a:p>
        </p:txBody>
      </p:sp>
      <p:grpSp>
        <p:nvGrpSpPr>
          <p:cNvPr id="36" name="Group 10">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7" name="Freeform: Shape 12">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8" name="Freeform: Shape 13">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9" name="Freeform: Shape 14">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40" name="Group 16">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41" name="Freeform: Shape 17">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42" name="Freeform: Shape 18">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43" name="Freeform: Shape 19">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1732802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3E26C0F2-3DA9-5C61-7213-68743AD4EDC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BB06394B-1E1C-7FC8-2887-14027F228885}"/>
              </a:ext>
            </a:extLst>
          </p:cNvPr>
          <p:cNvSpPr>
            <a:spLocks noGrp="1"/>
          </p:cNvSpPr>
          <p:nvPr>
            <p:ph type="title"/>
          </p:nvPr>
        </p:nvSpPr>
        <p:spPr>
          <a:xfrm>
            <a:off x="838200" y="360219"/>
            <a:ext cx="10515600" cy="1061073"/>
          </a:xfrm>
        </p:spPr>
        <p:txBody>
          <a:bodyPr>
            <a:normAutofit/>
          </a:bodyPr>
          <a:lstStyle/>
          <a:p>
            <a:pPr algn="ctr"/>
            <a:r>
              <a:rPr kumimoji="1" lang="zh-TW" altLang="en-US" sz="2800" dirty="0">
                <a:latin typeface="+mj-ea"/>
                <a:ea typeface="+mj-ea"/>
                <a:cs typeface="Times New Roman" panose="02020603050405020304" pitchFamily="18" charset="0"/>
              </a:rPr>
              <a:t>核心功能代碼解析</a:t>
            </a:r>
            <a:br>
              <a:rPr kumimoji="1" lang="en-US" altLang="zh-TW" sz="2800" dirty="0">
                <a:latin typeface="+mj-ea"/>
                <a:ea typeface="+mj-ea"/>
                <a:cs typeface="Times New Roman" panose="02020603050405020304" pitchFamily="18" charset="0"/>
              </a:rPr>
            </a:br>
            <a:r>
              <a:rPr kumimoji="1" lang="zh-TW" altLang="en-US" sz="2800" dirty="0">
                <a:latin typeface="+mj-ea"/>
                <a:ea typeface="+mj-ea"/>
                <a:cs typeface="Times New Roman" panose="02020603050405020304" pitchFamily="18" charset="0"/>
              </a:rPr>
              <a:t>專案一  </a:t>
            </a:r>
            <a:r>
              <a:rPr kumimoji="1" lang="en-US" altLang="zh-TW" sz="2800" dirty="0">
                <a:latin typeface="+mj-ea"/>
                <a:ea typeface="+mj-ea"/>
                <a:cs typeface="Times New Roman" panose="02020603050405020304" pitchFamily="18" charset="0"/>
              </a:rPr>
              <a:t>Form1</a:t>
            </a:r>
            <a:r>
              <a:rPr kumimoji="1" lang="zh-TW" altLang="en-US" sz="2800" dirty="0">
                <a:latin typeface="+mj-ea"/>
                <a:ea typeface="+mj-ea"/>
                <a:cs typeface="Times New Roman" panose="02020603050405020304" pitchFamily="18" charset="0"/>
              </a:rPr>
              <a:t>：</a:t>
            </a:r>
            <a:r>
              <a:rPr kumimoji="1" lang="en-US" altLang="zh-TW" sz="2800" dirty="0" err="1">
                <a:latin typeface="+mj-ea"/>
                <a:ea typeface="+mj-ea"/>
                <a:cs typeface="Times New Roman" panose="02020603050405020304" pitchFamily="18" charset="0"/>
              </a:rPr>
              <a:t>Login.cs</a:t>
            </a:r>
            <a:endParaRPr kumimoji="1" lang="zh-TW" altLang="en-US" sz="2800" dirty="0">
              <a:latin typeface="+mj-ea"/>
              <a:ea typeface="+mj-ea"/>
              <a:cs typeface="Times New Roman" panose="02020603050405020304" pitchFamily="18" charset="0"/>
            </a:endParaRPr>
          </a:p>
        </p:txBody>
      </p:sp>
      <p:sp>
        <p:nvSpPr>
          <p:cNvPr id="7" name="文字方塊 6">
            <a:extLst>
              <a:ext uri="{FF2B5EF4-FFF2-40B4-BE49-F238E27FC236}">
                <a16:creationId xmlns:a16="http://schemas.microsoft.com/office/drawing/2014/main" id="{65E1989A-101D-33B4-AAB1-48E5D01745F0}"/>
              </a:ext>
            </a:extLst>
          </p:cNvPr>
          <p:cNvSpPr txBox="1"/>
          <p:nvPr/>
        </p:nvSpPr>
        <p:spPr>
          <a:xfrm>
            <a:off x="1958108" y="1741176"/>
            <a:ext cx="8275782" cy="2031325"/>
          </a:xfrm>
          <a:prstGeom prst="rect">
            <a:avLst/>
          </a:prstGeom>
          <a:noFill/>
        </p:spPr>
        <p:txBody>
          <a:bodyPr wrap="square" rtlCol="0">
            <a:spAutoFit/>
          </a:bodyPr>
          <a:lstStyle/>
          <a:p>
            <a:r>
              <a:rPr lang="zh-TW" altLang="en-US" dirty="0">
                <a:latin typeface="+mj-ea"/>
                <a:ea typeface="+mj-ea"/>
              </a:rPr>
              <a:t>驗證碼產生有三步驟：</a:t>
            </a:r>
            <a:endParaRPr lang="en-US" altLang="zh-TW" dirty="0">
              <a:latin typeface="+mj-ea"/>
              <a:ea typeface="+mj-ea"/>
            </a:endParaRPr>
          </a:p>
          <a:p>
            <a:pPr marL="342900" indent="-342900">
              <a:buAutoNum type="arabicPeriod"/>
            </a:pPr>
            <a:r>
              <a:rPr lang="zh-TW" altLang="en-US" dirty="0">
                <a:latin typeface="+mj-ea"/>
                <a:ea typeface="+mj-ea"/>
              </a:rPr>
              <a:t>產生</a:t>
            </a:r>
            <a:r>
              <a:rPr lang="en-US" altLang="zh-TW" dirty="0">
                <a:latin typeface="+mj-ea"/>
                <a:ea typeface="+mj-ea"/>
              </a:rPr>
              <a:t>10</a:t>
            </a:r>
            <a:r>
              <a:rPr lang="zh-TW" altLang="en-US" dirty="0">
                <a:latin typeface="+mj-ea"/>
                <a:ea typeface="+mj-ea"/>
              </a:rPr>
              <a:t>條線所需的起始座標</a:t>
            </a:r>
            <a:r>
              <a:rPr lang="en-US" altLang="zh-TW" dirty="0">
                <a:latin typeface="+mj-ea"/>
                <a:ea typeface="+mj-ea"/>
              </a:rPr>
              <a:t>(</a:t>
            </a:r>
            <a:r>
              <a:rPr lang="zh-TW" altLang="en-US" dirty="0">
                <a:latin typeface="+mj-ea"/>
                <a:ea typeface="+mj-ea"/>
              </a:rPr>
              <a:t>起始與結尾共</a:t>
            </a:r>
            <a:r>
              <a:rPr lang="en-US" altLang="zh-TW" dirty="0">
                <a:latin typeface="+mj-ea"/>
                <a:ea typeface="+mj-ea"/>
              </a:rPr>
              <a:t>20</a:t>
            </a:r>
            <a:r>
              <a:rPr lang="zh-TW" altLang="en-US" dirty="0">
                <a:latin typeface="+mj-ea"/>
                <a:ea typeface="+mj-ea"/>
              </a:rPr>
              <a:t>個座標</a:t>
            </a:r>
            <a:r>
              <a:rPr lang="en-US" altLang="zh-TW" dirty="0">
                <a:latin typeface="+mj-ea"/>
                <a:ea typeface="+mj-ea"/>
              </a:rPr>
              <a:t>)</a:t>
            </a:r>
            <a:r>
              <a:rPr lang="zh-TW" altLang="en-US" dirty="0">
                <a:latin typeface="+mj-ea"/>
                <a:ea typeface="+mj-ea"/>
              </a:rPr>
              <a:t>。</a:t>
            </a:r>
            <a:endParaRPr lang="en-US" altLang="zh-TW" dirty="0">
              <a:latin typeface="+mj-ea"/>
              <a:ea typeface="+mj-ea"/>
            </a:endParaRPr>
          </a:p>
          <a:p>
            <a:pPr marL="342900" indent="-342900">
              <a:buAutoNum type="arabicPeriod"/>
            </a:pPr>
            <a:r>
              <a:rPr lang="zh-TW" altLang="en-US" dirty="0">
                <a:latin typeface="+mj-ea"/>
                <a:ea typeface="+mj-ea"/>
              </a:rPr>
              <a:t>產生一組隨機字串，由英文、數字組成，其中每一個字元也透過隨機亂數來選擇是英文字母或數字。</a:t>
            </a:r>
            <a:endParaRPr lang="en-US" altLang="zh-TW" dirty="0">
              <a:latin typeface="+mj-ea"/>
              <a:ea typeface="+mj-ea"/>
            </a:endParaRPr>
          </a:p>
          <a:p>
            <a:pPr marL="342900" indent="-342900">
              <a:buAutoNum type="arabicPeriod"/>
            </a:pPr>
            <a:r>
              <a:rPr lang="zh-TW" altLang="en-US" dirty="0">
                <a:latin typeface="+mj-ea"/>
                <a:ea typeface="+mj-ea"/>
              </a:rPr>
              <a:t>根據上述兩點，來把結果以</a:t>
            </a:r>
            <a:r>
              <a:rPr lang="en-US" altLang="zh-TW" dirty="0">
                <a:latin typeface="+mj-ea"/>
                <a:ea typeface="+mj-ea"/>
              </a:rPr>
              <a:t>Panel</a:t>
            </a:r>
            <a:r>
              <a:rPr lang="zh-TW" altLang="en-US" dirty="0">
                <a:latin typeface="+mj-ea"/>
                <a:ea typeface="+mj-ea"/>
              </a:rPr>
              <a:t>的</a:t>
            </a:r>
            <a:r>
              <a:rPr lang="en-US" altLang="zh-TW" dirty="0">
                <a:latin typeface="+mj-ea"/>
                <a:ea typeface="+mj-ea"/>
              </a:rPr>
              <a:t>Paint</a:t>
            </a:r>
            <a:r>
              <a:rPr lang="zh-TW" altLang="en-US" dirty="0">
                <a:latin typeface="+mj-ea"/>
                <a:ea typeface="+mj-ea"/>
              </a:rPr>
              <a:t>事件來進行繪製，再透過</a:t>
            </a:r>
            <a:r>
              <a:rPr lang="en-US" altLang="zh-TW" dirty="0">
                <a:latin typeface="+mj-ea"/>
                <a:ea typeface="+mj-ea"/>
              </a:rPr>
              <a:t>Panel</a:t>
            </a:r>
            <a:r>
              <a:rPr lang="zh-TW" altLang="en-US" dirty="0">
                <a:latin typeface="+mj-ea"/>
                <a:ea typeface="+mj-ea"/>
              </a:rPr>
              <a:t>元件的底色改變最終好像是一張驗證碼的圖。</a:t>
            </a:r>
            <a:endParaRPr lang="en-US" altLang="zh-TW" dirty="0">
              <a:latin typeface="+mj-ea"/>
              <a:ea typeface="+mj-ea"/>
            </a:endParaRPr>
          </a:p>
          <a:p>
            <a:r>
              <a:rPr lang="zh-TW" altLang="en-US" dirty="0">
                <a:solidFill>
                  <a:srgbClr val="FF0000"/>
                </a:solidFill>
                <a:latin typeface="+mj-ea"/>
                <a:ea typeface="+mj-ea"/>
              </a:rPr>
              <a:t>備註 </a:t>
            </a:r>
            <a:r>
              <a:rPr lang="en-US" altLang="zh-TW" dirty="0">
                <a:solidFill>
                  <a:srgbClr val="FF0000"/>
                </a:solidFill>
                <a:latin typeface="+mj-ea"/>
                <a:ea typeface="+mj-ea"/>
              </a:rPr>
              <a:t>:</a:t>
            </a:r>
            <a:r>
              <a:rPr lang="zh-TW" altLang="en-US" dirty="0">
                <a:solidFill>
                  <a:srgbClr val="FF0000"/>
                </a:solidFill>
                <a:latin typeface="+mj-ea"/>
                <a:ea typeface="+mj-ea"/>
              </a:rPr>
              <a:t> 以下是</a:t>
            </a:r>
            <a:r>
              <a:rPr lang="en-US" altLang="zh-TW" dirty="0">
                <a:solidFill>
                  <a:srgbClr val="FF0000"/>
                </a:solidFill>
                <a:latin typeface="+mj-ea"/>
                <a:ea typeface="+mj-ea"/>
              </a:rPr>
              <a:t>Panel</a:t>
            </a:r>
            <a:r>
              <a:rPr lang="zh-TW" altLang="en-US" dirty="0">
                <a:solidFill>
                  <a:srgbClr val="FF0000"/>
                </a:solidFill>
                <a:latin typeface="+mj-ea"/>
                <a:ea typeface="+mj-ea"/>
              </a:rPr>
              <a:t>元件的</a:t>
            </a:r>
            <a:r>
              <a:rPr lang="en-US" altLang="zh-TW" dirty="0">
                <a:solidFill>
                  <a:srgbClr val="FF0000"/>
                </a:solidFill>
                <a:latin typeface="+mj-ea"/>
                <a:ea typeface="+mj-ea"/>
              </a:rPr>
              <a:t>Paint</a:t>
            </a:r>
            <a:r>
              <a:rPr lang="zh-TW" altLang="en-US" dirty="0">
                <a:solidFill>
                  <a:srgbClr val="FF0000"/>
                </a:solidFill>
                <a:latin typeface="+mj-ea"/>
                <a:ea typeface="+mj-ea"/>
              </a:rPr>
              <a:t>事件，此外透過點擊也能夠更換新的驗證碼圖</a:t>
            </a:r>
            <a:endParaRPr lang="en-US" altLang="zh-TW" dirty="0">
              <a:solidFill>
                <a:srgbClr val="FF0000"/>
              </a:solidFill>
              <a:latin typeface="+mj-ea"/>
              <a:ea typeface="+mj-ea"/>
            </a:endParaRPr>
          </a:p>
        </p:txBody>
      </p:sp>
      <p:pic>
        <p:nvPicPr>
          <p:cNvPr id="5" name="圖片 4">
            <a:extLst>
              <a:ext uri="{FF2B5EF4-FFF2-40B4-BE49-F238E27FC236}">
                <a16:creationId xmlns:a16="http://schemas.microsoft.com/office/drawing/2014/main" id="{1A211D92-0010-A793-3246-9F37ABE80F11}"/>
              </a:ext>
            </a:extLst>
          </p:cNvPr>
          <p:cNvPicPr>
            <a:picLocks noChangeAspect="1"/>
          </p:cNvPicPr>
          <p:nvPr/>
        </p:nvPicPr>
        <p:blipFill>
          <a:blip r:embed="rId3"/>
          <a:srcRect b="48865"/>
          <a:stretch/>
        </p:blipFill>
        <p:spPr>
          <a:xfrm>
            <a:off x="456391" y="4092385"/>
            <a:ext cx="11584017" cy="2031324"/>
          </a:xfrm>
          <a:prstGeom prst="rect">
            <a:avLst/>
          </a:prstGeom>
        </p:spPr>
      </p:pic>
    </p:spTree>
    <p:extLst>
      <p:ext uri="{BB962C8B-B14F-4D97-AF65-F5344CB8AC3E}">
        <p14:creationId xmlns:p14="http://schemas.microsoft.com/office/powerpoint/2010/main" val="2786464197"/>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0B651-829A-0830-F7E2-D52AA03AF23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958AB8C-DF05-2377-0408-6DAE2CD2E7CE}"/>
              </a:ext>
            </a:extLst>
          </p:cNvPr>
          <p:cNvSpPr>
            <a:spLocks noGrp="1"/>
          </p:cNvSpPr>
          <p:nvPr>
            <p:ph type="title"/>
          </p:nvPr>
        </p:nvSpPr>
        <p:spPr>
          <a:xfrm>
            <a:off x="838200" y="360219"/>
            <a:ext cx="10515600" cy="1006761"/>
          </a:xfrm>
        </p:spPr>
        <p:txBody>
          <a:bodyPr>
            <a:normAutofit/>
          </a:bodyPr>
          <a:lstStyle/>
          <a:p>
            <a:pPr algn="ctr"/>
            <a:r>
              <a:rPr kumimoji="1" lang="zh-TW" altLang="en-US" sz="2800" dirty="0">
                <a:latin typeface="+mj-ea"/>
                <a:ea typeface="+mj-ea"/>
              </a:rPr>
              <a:t>核心功能代碼解析</a:t>
            </a:r>
            <a:br>
              <a:rPr kumimoji="1" lang="en-US" altLang="zh-TW" sz="2800" dirty="0">
                <a:latin typeface="+mj-ea"/>
                <a:ea typeface="+mj-ea"/>
              </a:rPr>
            </a:br>
            <a:r>
              <a:rPr kumimoji="1" lang="zh-TW" altLang="en-US" sz="2800" dirty="0">
                <a:latin typeface="+mj-ea"/>
                <a:ea typeface="+mj-ea"/>
              </a:rPr>
              <a:t>專案一 </a:t>
            </a:r>
            <a:r>
              <a:rPr kumimoji="1" lang="en-US" altLang="zh-TW" sz="2800" dirty="0">
                <a:latin typeface="+mj-ea"/>
                <a:ea typeface="+mj-ea"/>
                <a:cs typeface="Times New Roman" panose="02020603050405020304" pitchFamily="18" charset="0"/>
              </a:rPr>
              <a:t>Form1</a:t>
            </a:r>
            <a:r>
              <a:rPr kumimoji="1" lang="zh-TW" altLang="en-US" sz="2800" dirty="0">
                <a:latin typeface="+mj-ea"/>
                <a:ea typeface="+mj-ea"/>
                <a:cs typeface="Times New Roman" panose="02020603050405020304" pitchFamily="18" charset="0"/>
              </a:rPr>
              <a:t> </a:t>
            </a:r>
            <a:r>
              <a:rPr kumimoji="1" lang="en-US" altLang="zh-TW" sz="2800" dirty="0" err="1">
                <a:latin typeface="+mj-ea"/>
                <a:ea typeface="+mj-ea"/>
                <a:cs typeface="Times New Roman" panose="02020603050405020304" pitchFamily="18" charset="0"/>
              </a:rPr>
              <a:t>Login.cs</a:t>
            </a:r>
            <a:endParaRPr kumimoji="1" lang="zh-TW" altLang="en-US" sz="2800" dirty="0">
              <a:latin typeface="+mj-ea"/>
              <a:ea typeface="+mj-ea"/>
              <a:cs typeface="Times New Roman" panose="02020603050405020304" pitchFamily="18" charset="0"/>
            </a:endParaRPr>
          </a:p>
        </p:txBody>
      </p:sp>
      <p:pic>
        <p:nvPicPr>
          <p:cNvPr id="3" name="圖片 2">
            <a:extLst>
              <a:ext uri="{FF2B5EF4-FFF2-40B4-BE49-F238E27FC236}">
                <a16:creationId xmlns:a16="http://schemas.microsoft.com/office/drawing/2014/main" id="{81E983CF-9BE1-7796-2087-EF4CCBCA84BA}"/>
              </a:ext>
            </a:extLst>
          </p:cNvPr>
          <p:cNvPicPr>
            <a:picLocks noChangeAspect="1"/>
          </p:cNvPicPr>
          <p:nvPr/>
        </p:nvPicPr>
        <p:blipFill>
          <a:blip r:embed="rId2"/>
          <a:stretch>
            <a:fillRect/>
          </a:stretch>
        </p:blipFill>
        <p:spPr>
          <a:xfrm>
            <a:off x="134500" y="1505527"/>
            <a:ext cx="6121722" cy="5195455"/>
          </a:xfrm>
          <a:prstGeom prst="rect">
            <a:avLst/>
          </a:prstGeom>
        </p:spPr>
      </p:pic>
      <p:cxnSp>
        <p:nvCxnSpPr>
          <p:cNvPr id="6" name="直線單箭頭接點 5">
            <a:extLst>
              <a:ext uri="{FF2B5EF4-FFF2-40B4-BE49-F238E27FC236}">
                <a16:creationId xmlns:a16="http://schemas.microsoft.com/office/drawing/2014/main" id="{B999607B-DEED-BE59-CE7D-2C00C185BBE6}"/>
              </a:ext>
            </a:extLst>
          </p:cNvPr>
          <p:cNvCxnSpPr/>
          <p:nvPr/>
        </p:nvCxnSpPr>
        <p:spPr>
          <a:xfrm>
            <a:off x="2337955" y="1939636"/>
            <a:ext cx="509847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直線單箭頭接點 7">
            <a:extLst>
              <a:ext uri="{FF2B5EF4-FFF2-40B4-BE49-F238E27FC236}">
                <a16:creationId xmlns:a16="http://schemas.microsoft.com/office/drawing/2014/main" id="{CC86CA55-43A1-09F5-E407-CF25D7FAD562}"/>
              </a:ext>
            </a:extLst>
          </p:cNvPr>
          <p:cNvCxnSpPr/>
          <p:nvPr/>
        </p:nvCxnSpPr>
        <p:spPr>
          <a:xfrm>
            <a:off x="2381828" y="3542145"/>
            <a:ext cx="509847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直線單箭頭接點 8">
            <a:extLst>
              <a:ext uri="{FF2B5EF4-FFF2-40B4-BE49-F238E27FC236}">
                <a16:creationId xmlns:a16="http://schemas.microsoft.com/office/drawing/2014/main" id="{9996466C-D139-B71D-9F04-A2C6C504746E}"/>
              </a:ext>
            </a:extLst>
          </p:cNvPr>
          <p:cNvCxnSpPr>
            <a:cxnSpLocks/>
          </p:cNvCxnSpPr>
          <p:nvPr/>
        </p:nvCxnSpPr>
        <p:spPr>
          <a:xfrm>
            <a:off x="3986386" y="6128327"/>
            <a:ext cx="352508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 name="文字方塊 9">
            <a:extLst>
              <a:ext uri="{FF2B5EF4-FFF2-40B4-BE49-F238E27FC236}">
                <a16:creationId xmlns:a16="http://schemas.microsoft.com/office/drawing/2014/main" id="{45BDFA0A-2968-EB36-8B2C-BE3C72288DD7}"/>
              </a:ext>
            </a:extLst>
          </p:cNvPr>
          <p:cNvSpPr txBox="1"/>
          <p:nvPr/>
        </p:nvSpPr>
        <p:spPr>
          <a:xfrm>
            <a:off x="7564581" y="1754970"/>
            <a:ext cx="3789219" cy="369332"/>
          </a:xfrm>
          <a:prstGeom prst="rect">
            <a:avLst/>
          </a:prstGeom>
          <a:noFill/>
        </p:spPr>
        <p:txBody>
          <a:bodyPr wrap="square" rtlCol="0">
            <a:spAutoFit/>
          </a:bodyPr>
          <a:lstStyle/>
          <a:p>
            <a:r>
              <a:rPr lang="zh-TW" altLang="en-US" dirty="0">
                <a:ea typeface="標楷體" panose="03000509000000000000" pitchFamily="65" charset="-120"/>
              </a:rPr>
              <a:t>產生</a:t>
            </a:r>
            <a:r>
              <a:rPr lang="en-US" altLang="zh-TW" dirty="0">
                <a:ea typeface="標楷體" panose="03000509000000000000" pitchFamily="65" charset="-120"/>
              </a:rPr>
              <a:t>10</a:t>
            </a:r>
            <a:r>
              <a:rPr lang="zh-TW" altLang="en-US" dirty="0">
                <a:ea typeface="標楷體" panose="03000509000000000000" pitchFamily="65" charset="-120"/>
              </a:rPr>
              <a:t>條線條的各起始座標的函式</a:t>
            </a:r>
          </a:p>
        </p:txBody>
      </p:sp>
      <p:sp>
        <p:nvSpPr>
          <p:cNvPr id="11" name="文字方塊 10">
            <a:extLst>
              <a:ext uri="{FF2B5EF4-FFF2-40B4-BE49-F238E27FC236}">
                <a16:creationId xmlns:a16="http://schemas.microsoft.com/office/drawing/2014/main" id="{880E428E-D4CD-9E99-DD2E-A483EEE88232}"/>
              </a:ext>
            </a:extLst>
          </p:cNvPr>
          <p:cNvSpPr txBox="1"/>
          <p:nvPr/>
        </p:nvSpPr>
        <p:spPr>
          <a:xfrm>
            <a:off x="7564580" y="3311238"/>
            <a:ext cx="3445163" cy="369332"/>
          </a:xfrm>
          <a:prstGeom prst="rect">
            <a:avLst/>
          </a:prstGeom>
          <a:noFill/>
        </p:spPr>
        <p:txBody>
          <a:bodyPr wrap="square" rtlCol="0">
            <a:spAutoFit/>
          </a:bodyPr>
          <a:lstStyle/>
          <a:p>
            <a:endParaRPr lang="zh-TW" altLang="en-US" dirty="0">
              <a:ea typeface="標楷體" panose="03000509000000000000" pitchFamily="65" charset="-120"/>
            </a:endParaRPr>
          </a:p>
        </p:txBody>
      </p:sp>
      <p:sp>
        <p:nvSpPr>
          <p:cNvPr id="12" name="文字方塊 11">
            <a:extLst>
              <a:ext uri="{FF2B5EF4-FFF2-40B4-BE49-F238E27FC236}">
                <a16:creationId xmlns:a16="http://schemas.microsoft.com/office/drawing/2014/main" id="{9CC4CDA9-CF24-11DF-7401-A7314D8295FD}"/>
              </a:ext>
            </a:extLst>
          </p:cNvPr>
          <p:cNvSpPr txBox="1"/>
          <p:nvPr/>
        </p:nvSpPr>
        <p:spPr>
          <a:xfrm>
            <a:off x="7564581" y="3311238"/>
            <a:ext cx="3789219" cy="369332"/>
          </a:xfrm>
          <a:prstGeom prst="rect">
            <a:avLst/>
          </a:prstGeom>
          <a:noFill/>
        </p:spPr>
        <p:txBody>
          <a:bodyPr wrap="square" rtlCol="0">
            <a:spAutoFit/>
          </a:bodyPr>
          <a:lstStyle/>
          <a:p>
            <a:r>
              <a:rPr lang="zh-TW" altLang="en-US" dirty="0">
                <a:ea typeface="標楷體" panose="03000509000000000000" pitchFamily="65" charset="-120"/>
              </a:rPr>
              <a:t>產生驗證碼字串的函式</a:t>
            </a:r>
          </a:p>
        </p:txBody>
      </p:sp>
      <p:sp>
        <p:nvSpPr>
          <p:cNvPr id="13" name="文字方塊 12">
            <a:extLst>
              <a:ext uri="{FF2B5EF4-FFF2-40B4-BE49-F238E27FC236}">
                <a16:creationId xmlns:a16="http://schemas.microsoft.com/office/drawing/2014/main" id="{55F47175-FD60-EA39-1DA4-8A389C74FA96}"/>
              </a:ext>
            </a:extLst>
          </p:cNvPr>
          <p:cNvSpPr txBox="1"/>
          <p:nvPr/>
        </p:nvSpPr>
        <p:spPr>
          <a:xfrm>
            <a:off x="7564580" y="5943661"/>
            <a:ext cx="4184074" cy="369332"/>
          </a:xfrm>
          <a:prstGeom prst="rect">
            <a:avLst/>
          </a:prstGeom>
          <a:noFill/>
        </p:spPr>
        <p:txBody>
          <a:bodyPr wrap="square" rtlCol="0">
            <a:spAutoFit/>
          </a:bodyPr>
          <a:lstStyle/>
          <a:p>
            <a:r>
              <a:rPr lang="zh-TW" altLang="en-US" dirty="0">
                <a:ea typeface="標楷體" panose="03000509000000000000" pitchFamily="65" charset="-120"/>
              </a:rPr>
              <a:t>點擊</a:t>
            </a:r>
            <a:r>
              <a:rPr lang="en-US" altLang="zh-TW" dirty="0">
                <a:ea typeface="標楷體" panose="03000509000000000000" pitchFamily="65" charset="-120"/>
              </a:rPr>
              <a:t>Panel</a:t>
            </a:r>
            <a:r>
              <a:rPr lang="zh-TW" altLang="en-US" dirty="0">
                <a:ea typeface="標楷體" panose="03000509000000000000" pitchFamily="65" charset="-120"/>
              </a:rPr>
              <a:t>時，重新繪製驗證碼圖的函式</a:t>
            </a:r>
          </a:p>
        </p:txBody>
      </p:sp>
      <p:sp>
        <p:nvSpPr>
          <p:cNvPr id="4" name="橢圓 3">
            <a:extLst>
              <a:ext uri="{FF2B5EF4-FFF2-40B4-BE49-F238E27FC236}">
                <a16:creationId xmlns:a16="http://schemas.microsoft.com/office/drawing/2014/main" id="{87059BA5-82C6-7029-F209-58B2AF61DA02}"/>
              </a:ext>
            </a:extLst>
          </p:cNvPr>
          <p:cNvSpPr/>
          <p:nvPr/>
        </p:nvSpPr>
        <p:spPr>
          <a:xfrm>
            <a:off x="80846" y="1754970"/>
            <a:ext cx="2128955" cy="36933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ea typeface="標楷體" panose="03000509000000000000" pitchFamily="65" charset="-120"/>
            </a:endParaRPr>
          </a:p>
        </p:txBody>
      </p:sp>
      <p:sp>
        <p:nvSpPr>
          <p:cNvPr id="5" name="橢圓 4">
            <a:extLst>
              <a:ext uri="{FF2B5EF4-FFF2-40B4-BE49-F238E27FC236}">
                <a16:creationId xmlns:a16="http://schemas.microsoft.com/office/drawing/2014/main" id="{38D9D349-CBE8-4450-2F85-45E4CEDF4B11}"/>
              </a:ext>
            </a:extLst>
          </p:cNvPr>
          <p:cNvSpPr/>
          <p:nvPr/>
        </p:nvSpPr>
        <p:spPr>
          <a:xfrm>
            <a:off x="93272" y="3355262"/>
            <a:ext cx="2128955" cy="36933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ea typeface="標楷體" panose="03000509000000000000" pitchFamily="65" charset="-120"/>
            </a:endParaRPr>
          </a:p>
        </p:txBody>
      </p:sp>
      <p:sp>
        <p:nvSpPr>
          <p:cNvPr id="7" name="橢圓 6">
            <a:extLst>
              <a:ext uri="{FF2B5EF4-FFF2-40B4-BE49-F238E27FC236}">
                <a16:creationId xmlns:a16="http://schemas.microsoft.com/office/drawing/2014/main" id="{F9C187B4-B22A-3A46-EE89-13AC5081A418}"/>
              </a:ext>
            </a:extLst>
          </p:cNvPr>
          <p:cNvSpPr/>
          <p:nvPr/>
        </p:nvSpPr>
        <p:spPr>
          <a:xfrm>
            <a:off x="0" y="5899181"/>
            <a:ext cx="3805629" cy="45829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ea typeface="標楷體" panose="03000509000000000000" pitchFamily="65" charset="-120"/>
            </a:endParaRPr>
          </a:p>
        </p:txBody>
      </p:sp>
    </p:spTree>
    <p:extLst>
      <p:ext uri="{BB962C8B-B14F-4D97-AF65-F5344CB8AC3E}">
        <p14:creationId xmlns:p14="http://schemas.microsoft.com/office/powerpoint/2010/main" val="43529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CE9C5-79A9-7980-B4D7-86F21CAA8533}"/>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B2EC788-48B1-48AD-807E-9303C66B5B22}"/>
              </a:ext>
            </a:extLst>
          </p:cNvPr>
          <p:cNvSpPr>
            <a:spLocks noGrp="1"/>
          </p:cNvSpPr>
          <p:nvPr>
            <p:ph type="title"/>
          </p:nvPr>
        </p:nvSpPr>
        <p:spPr>
          <a:xfrm>
            <a:off x="838200" y="360219"/>
            <a:ext cx="10515600" cy="1145308"/>
          </a:xfrm>
        </p:spPr>
        <p:txBody>
          <a:bodyPr>
            <a:normAutofit/>
          </a:bodyPr>
          <a:lstStyle/>
          <a:p>
            <a:pPr algn="ctr"/>
            <a:r>
              <a:rPr kumimoji="1" lang="zh-TW" altLang="en-US" sz="2800" dirty="0">
                <a:latin typeface="+mj-ea"/>
                <a:ea typeface="+mj-ea"/>
              </a:rPr>
              <a:t>核心功能代碼解析</a:t>
            </a:r>
            <a:br>
              <a:rPr kumimoji="1" lang="en-US" altLang="zh-TW" sz="3200" dirty="0">
                <a:latin typeface="+mj-ea"/>
                <a:ea typeface="+mj-ea"/>
              </a:rPr>
            </a:br>
            <a:r>
              <a:rPr kumimoji="1" lang="zh-TW" altLang="en-US" sz="2800" dirty="0">
                <a:latin typeface="+mj-ea"/>
                <a:ea typeface="+mj-ea"/>
              </a:rPr>
              <a:t>專案一 </a:t>
            </a:r>
            <a:r>
              <a:rPr kumimoji="1" lang="en-US" altLang="zh-TW" sz="2800" dirty="0">
                <a:latin typeface="+mj-ea"/>
                <a:ea typeface="+mj-ea"/>
                <a:cs typeface="Times New Roman" panose="02020603050405020304" pitchFamily="18" charset="0"/>
              </a:rPr>
              <a:t>Form1</a:t>
            </a:r>
            <a:r>
              <a:rPr kumimoji="1" lang="zh-TW" altLang="en-US" sz="2800" dirty="0">
                <a:latin typeface="+mj-ea"/>
                <a:ea typeface="+mj-ea"/>
                <a:cs typeface="Times New Roman" panose="02020603050405020304" pitchFamily="18" charset="0"/>
              </a:rPr>
              <a:t> </a:t>
            </a:r>
            <a:r>
              <a:rPr kumimoji="1" lang="en-US" altLang="zh-TW" sz="2800" dirty="0" err="1">
                <a:latin typeface="+mj-ea"/>
                <a:ea typeface="+mj-ea"/>
                <a:cs typeface="Times New Roman" panose="02020603050405020304" pitchFamily="18" charset="0"/>
              </a:rPr>
              <a:t>Login.cs</a:t>
            </a:r>
            <a:endParaRPr kumimoji="1" lang="zh-TW" altLang="en-US" sz="2800" dirty="0">
              <a:latin typeface="+mj-ea"/>
              <a:ea typeface="+mj-ea"/>
              <a:cs typeface="Times New Roman" panose="02020603050405020304" pitchFamily="18" charset="0"/>
            </a:endParaRPr>
          </a:p>
        </p:txBody>
      </p:sp>
      <p:pic>
        <p:nvPicPr>
          <p:cNvPr id="3" name="圖片 2">
            <a:extLst>
              <a:ext uri="{FF2B5EF4-FFF2-40B4-BE49-F238E27FC236}">
                <a16:creationId xmlns:a16="http://schemas.microsoft.com/office/drawing/2014/main" id="{4CD0C4B2-1F2D-E921-BFEB-011DE6768645}"/>
              </a:ext>
            </a:extLst>
          </p:cNvPr>
          <p:cNvPicPr>
            <a:picLocks noChangeAspect="1"/>
          </p:cNvPicPr>
          <p:nvPr/>
        </p:nvPicPr>
        <p:blipFill>
          <a:blip r:embed="rId2"/>
          <a:stretch>
            <a:fillRect/>
          </a:stretch>
        </p:blipFill>
        <p:spPr>
          <a:xfrm>
            <a:off x="1155700" y="2738428"/>
            <a:ext cx="6416675" cy="1981477"/>
          </a:xfrm>
          <a:prstGeom prst="rect">
            <a:avLst/>
          </a:prstGeom>
        </p:spPr>
      </p:pic>
      <p:sp>
        <p:nvSpPr>
          <p:cNvPr id="4" name="文字方塊 3">
            <a:extLst>
              <a:ext uri="{FF2B5EF4-FFF2-40B4-BE49-F238E27FC236}">
                <a16:creationId xmlns:a16="http://schemas.microsoft.com/office/drawing/2014/main" id="{3687A704-C7FB-FF1B-49C0-CC1F6F6D25F8}"/>
              </a:ext>
            </a:extLst>
          </p:cNvPr>
          <p:cNvSpPr txBox="1"/>
          <p:nvPr/>
        </p:nvSpPr>
        <p:spPr>
          <a:xfrm>
            <a:off x="8010525" y="2551837"/>
            <a:ext cx="3765839" cy="1477328"/>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當使用者想要查看地圖時，可以點擊</a:t>
            </a:r>
            <a:r>
              <a:rPr lang="en-US" altLang="zh-TW" dirty="0">
                <a:latin typeface="Times New Roman" panose="02020603050405020304" pitchFamily="18" charset="0"/>
                <a:ea typeface="標楷體" panose="03000509000000000000" pitchFamily="65" charset="-120"/>
              </a:rPr>
              <a:t>Linked</a:t>
            </a:r>
            <a:r>
              <a:rPr lang="zh-TW" altLang="en-US" dirty="0">
                <a:latin typeface="Times New Roman" panose="02020603050405020304" pitchFamily="18" charset="0"/>
                <a:ea typeface="標楷體" panose="03000509000000000000" pitchFamily="65" charset="-120"/>
              </a:rPr>
              <a:t>物件，此時須將</a:t>
            </a:r>
            <a:r>
              <a:rPr lang="en-US" altLang="zh-TW" dirty="0">
                <a:latin typeface="Times New Roman" panose="02020603050405020304" pitchFamily="18" charset="0"/>
                <a:ea typeface="標楷體" panose="03000509000000000000" pitchFamily="65" charset="-120"/>
              </a:rPr>
              <a:t>Login</a:t>
            </a:r>
            <a:r>
              <a:rPr lang="zh-TW" altLang="en-US" dirty="0">
                <a:latin typeface="Times New Roman" panose="02020603050405020304" pitchFamily="18" charset="0"/>
                <a:ea typeface="標楷體" panose="03000509000000000000" pitchFamily="65" charset="-120"/>
              </a:rPr>
              <a:t>介面隱藏，顯示</a:t>
            </a:r>
            <a:r>
              <a:rPr lang="en-US" altLang="zh-TW" dirty="0">
                <a:latin typeface="Times New Roman" panose="02020603050405020304" pitchFamily="18" charset="0"/>
                <a:ea typeface="標楷體" panose="03000509000000000000" pitchFamily="65" charset="-120"/>
              </a:rPr>
              <a:t>Map</a:t>
            </a:r>
            <a:r>
              <a:rPr lang="zh-TW" altLang="en-US" dirty="0">
                <a:latin typeface="Times New Roman" panose="02020603050405020304" pitchFamily="18" charset="0"/>
                <a:ea typeface="標楷體" panose="03000509000000000000" pitchFamily="65" charset="-120"/>
              </a:rPr>
              <a:t>介面，當使用者關閉</a:t>
            </a:r>
            <a:r>
              <a:rPr lang="en-US" altLang="zh-TW" dirty="0">
                <a:latin typeface="Times New Roman" panose="02020603050405020304" pitchFamily="18" charset="0"/>
                <a:ea typeface="標楷體" panose="03000509000000000000" pitchFamily="65" charset="-120"/>
              </a:rPr>
              <a:t>Map</a:t>
            </a:r>
            <a:r>
              <a:rPr lang="zh-TW" altLang="en-US" dirty="0">
                <a:latin typeface="Times New Roman" panose="02020603050405020304" pitchFamily="18" charset="0"/>
                <a:ea typeface="標楷體" panose="03000509000000000000" pitchFamily="65" charset="-120"/>
              </a:rPr>
              <a:t>，則又返回至</a:t>
            </a:r>
            <a:r>
              <a:rPr lang="en-US" altLang="zh-TW" dirty="0">
                <a:latin typeface="Times New Roman" panose="02020603050405020304" pitchFamily="18" charset="0"/>
                <a:ea typeface="標楷體" panose="03000509000000000000" pitchFamily="65" charset="-120"/>
              </a:rPr>
              <a:t>Login</a:t>
            </a:r>
            <a:r>
              <a:rPr lang="zh-TW" altLang="en-US" dirty="0">
                <a:latin typeface="Times New Roman" panose="02020603050405020304" pitchFamily="18" charset="0"/>
                <a:ea typeface="標楷體" panose="03000509000000000000" pitchFamily="65" charset="-120"/>
              </a:rPr>
              <a:t>介面，進行後續的操作。</a:t>
            </a:r>
            <a:endParaRPr lang="en-US" altLang="zh-TW"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414279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F2632-376A-79D2-67D2-81EEF02AE82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A126C1C-DD55-1361-CF13-3663C970AE05}"/>
              </a:ext>
            </a:extLst>
          </p:cNvPr>
          <p:cNvSpPr>
            <a:spLocks noGrp="1"/>
          </p:cNvSpPr>
          <p:nvPr>
            <p:ph type="title"/>
          </p:nvPr>
        </p:nvSpPr>
        <p:spPr>
          <a:xfrm>
            <a:off x="838200" y="360219"/>
            <a:ext cx="10515600" cy="985981"/>
          </a:xfrm>
        </p:spPr>
        <p:txBody>
          <a:bodyPr>
            <a:normAutofit/>
          </a:bodyPr>
          <a:lstStyle/>
          <a:p>
            <a:pPr algn="ctr"/>
            <a:r>
              <a:rPr kumimoji="1" lang="zh-TW" altLang="en-US" sz="2800" dirty="0">
                <a:latin typeface="+mj-ea"/>
                <a:ea typeface="+mj-ea"/>
              </a:rPr>
              <a:t>核心功能代碼解析</a:t>
            </a:r>
            <a:br>
              <a:rPr kumimoji="1" lang="en-US" altLang="zh-TW" sz="2800" dirty="0">
                <a:latin typeface="+mj-ea"/>
                <a:ea typeface="+mj-ea"/>
              </a:rPr>
            </a:br>
            <a:r>
              <a:rPr kumimoji="1" lang="zh-TW" altLang="en-US" sz="2800" dirty="0">
                <a:latin typeface="+mj-ea"/>
                <a:ea typeface="+mj-ea"/>
              </a:rPr>
              <a:t>專案一 </a:t>
            </a:r>
            <a:r>
              <a:rPr kumimoji="1" lang="en-US" altLang="zh-TW" sz="2800" dirty="0">
                <a:latin typeface="+mj-ea"/>
                <a:ea typeface="+mj-ea"/>
              </a:rPr>
              <a:t>Form1</a:t>
            </a:r>
            <a:r>
              <a:rPr kumimoji="1" lang="zh-TW" altLang="en-US" sz="2800" dirty="0">
                <a:latin typeface="+mj-ea"/>
                <a:ea typeface="+mj-ea"/>
              </a:rPr>
              <a:t> </a:t>
            </a:r>
            <a:r>
              <a:rPr kumimoji="1" lang="en-US" altLang="zh-TW" sz="2800" dirty="0" err="1">
                <a:latin typeface="+mj-ea"/>
                <a:ea typeface="+mj-ea"/>
              </a:rPr>
              <a:t>Login.cs</a:t>
            </a:r>
            <a:endParaRPr kumimoji="1" lang="zh-TW" altLang="en-US" sz="2800" dirty="0">
              <a:latin typeface="+mj-ea"/>
              <a:ea typeface="+mj-ea"/>
            </a:endParaRPr>
          </a:p>
        </p:txBody>
      </p:sp>
      <p:sp>
        <p:nvSpPr>
          <p:cNvPr id="5" name="文字方塊 4">
            <a:extLst>
              <a:ext uri="{FF2B5EF4-FFF2-40B4-BE49-F238E27FC236}">
                <a16:creationId xmlns:a16="http://schemas.microsoft.com/office/drawing/2014/main" id="{08699F0F-992B-041A-80F1-17914ACE5ADF}"/>
              </a:ext>
            </a:extLst>
          </p:cNvPr>
          <p:cNvSpPr txBox="1"/>
          <p:nvPr/>
        </p:nvSpPr>
        <p:spPr>
          <a:xfrm>
            <a:off x="1018885" y="4368800"/>
            <a:ext cx="10154228" cy="1200329"/>
          </a:xfrm>
          <a:prstGeom prst="rect">
            <a:avLst/>
          </a:prstGeom>
          <a:noFill/>
        </p:spPr>
        <p:txBody>
          <a:bodyPr wrap="square" rtlCol="0">
            <a:spAutoFit/>
          </a:bodyPr>
          <a:lstStyle/>
          <a:p>
            <a:pPr algn="just"/>
            <a:r>
              <a:rPr lang="zh-TW" altLang="en-US" dirty="0">
                <a:ea typeface="標楷體" panose="03000509000000000000" pitchFamily="65" charset="-120"/>
              </a:rPr>
              <a:t>本專案各介面</a:t>
            </a:r>
            <a:r>
              <a:rPr lang="en-US" altLang="zh-TW" dirty="0">
                <a:ea typeface="標楷體" panose="03000509000000000000" pitchFamily="65" charset="-120"/>
              </a:rPr>
              <a:t>(</a:t>
            </a:r>
            <a:r>
              <a:rPr lang="zh-TW" altLang="en-US" dirty="0">
                <a:ea typeface="標楷體" panose="03000509000000000000" pitchFamily="65" charset="-120"/>
              </a:rPr>
              <a:t>除了</a:t>
            </a:r>
            <a:r>
              <a:rPr lang="en-US" altLang="zh-TW" dirty="0">
                <a:ea typeface="標楷體" panose="03000509000000000000" pitchFamily="65" charset="-120"/>
              </a:rPr>
              <a:t>Map)</a:t>
            </a:r>
            <a:r>
              <a:rPr lang="zh-TW" altLang="en-US" dirty="0">
                <a:ea typeface="標楷體" panose="03000509000000000000" pitchFamily="65" charset="-120"/>
              </a:rPr>
              <a:t>，當介面被關閉時，有兩種情況，其一為使用者不想預約，直接按下叉叉按鈕，該介面關閉，在主程式</a:t>
            </a:r>
            <a:r>
              <a:rPr lang="en-US" altLang="zh-TW" dirty="0" err="1">
                <a:ea typeface="標楷體" panose="03000509000000000000" pitchFamily="65" charset="-120"/>
              </a:rPr>
              <a:t>Program.cs</a:t>
            </a:r>
            <a:r>
              <a:rPr lang="zh-TW" altLang="en-US" dirty="0">
                <a:ea typeface="標楷體" panose="03000509000000000000" pitchFamily="65" charset="-120"/>
              </a:rPr>
              <a:t>後續程式碼也直接關閉不做，在工作管理員也看不到該專案的身影，其二為按下下一步的按鈕本介面關閉</a:t>
            </a:r>
            <a:r>
              <a:rPr lang="en-US" altLang="zh-TW" dirty="0">
                <a:ea typeface="標楷體" panose="03000509000000000000" pitchFamily="65" charset="-120"/>
              </a:rPr>
              <a:t>(Login</a:t>
            </a:r>
            <a:r>
              <a:rPr lang="zh-TW" altLang="en-US" dirty="0">
                <a:ea typeface="標楷體" panose="03000509000000000000" pitchFamily="65" charset="-120"/>
              </a:rPr>
              <a:t>被釋放</a:t>
            </a:r>
            <a:r>
              <a:rPr lang="en-US" altLang="zh-TW" dirty="0">
                <a:ea typeface="標楷體" panose="03000509000000000000" pitchFamily="65" charset="-120"/>
              </a:rPr>
              <a:t>)</a:t>
            </a:r>
            <a:r>
              <a:rPr lang="zh-TW" altLang="en-US" dirty="0">
                <a:ea typeface="標楷體" panose="03000509000000000000" pitchFamily="65" charset="-120"/>
              </a:rPr>
              <a:t>，進入下一介面。</a:t>
            </a:r>
            <a:endParaRPr lang="en-US" altLang="zh-TW" dirty="0">
              <a:ea typeface="標楷體" panose="03000509000000000000" pitchFamily="65" charset="-120"/>
            </a:endParaRPr>
          </a:p>
          <a:p>
            <a:pPr algn="just"/>
            <a:r>
              <a:rPr lang="zh-TW" altLang="en-US" dirty="0">
                <a:solidFill>
                  <a:srgbClr val="FF0000"/>
                </a:solidFill>
                <a:ea typeface="標楷體" panose="03000509000000000000" pitchFamily="65" charset="-120"/>
              </a:rPr>
              <a:t>備註：其他介面也是如此往後不再次說明</a:t>
            </a:r>
            <a:endParaRPr lang="en-US" altLang="zh-TW" dirty="0">
              <a:solidFill>
                <a:srgbClr val="FF0000"/>
              </a:solidFill>
              <a:ea typeface="標楷體" panose="03000509000000000000" pitchFamily="65" charset="-120"/>
            </a:endParaRPr>
          </a:p>
        </p:txBody>
      </p:sp>
      <p:pic>
        <p:nvPicPr>
          <p:cNvPr id="4" name="圖片 3">
            <a:extLst>
              <a:ext uri="{FF2B5EF4-FFF2-40B4-BE49-F238E27FC236}">
                <a16:creationId xmlns:a16="http://schemas.microsoft.com/office/drawing/2014/main" id="{D0BD17D2-62D5-0B29-3007-B2B5F4DF16F5}"/>
              </a:ext>
            </a:extLst>
          </p:cNvPr>
          <p:cNvPicPr>
            <a:picLocks noChangeAspect="1"/>
          </p:cNvPicPr>
          <p:nvPr/>
        </p:nvPicPr>
        <p:blipFill>
          <a:blip r:embed="rId2"/>
          <a:stretch>
            <a:fillRect/>
          </a:stretch>
        </p:blipFill>
        <p:spPr>
          <a:xfrm>
            <a:off x="2180678" y="2202044"/>
            <a:ext cx="7830643" cy="1533739"/>
          </a:xfrm>
          <a:prstGeom prst="rect">
            <a:avLst/>
          </a:prstGeom>
        </p:spPr>
      </p:pic>
    </p:spTree>
    <p:extLst>
      <p:ext uri="{BB962C8B-B14F-4D97-AF65-F5344CB8AC3E}">
        <p14:creationId xmlns:p14="http://schemas.microsoft.com/office/powerpoint/2010/main" val="2220769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B7416-A901-1F42-F96D-B97072C53A0D}"/>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B5CF2419-B5FF-0F6F-A1B7-3E4018CE7266}"/>
              </a:ext>
            </a:extLst>
          </p:cNvPr>
          <p:cNvSpPr>
            <a:spLocks noGrp="1"/>
          </p:cNvSpPr>
          <p:nvPr>
            <p:ph type="title"/>
          </p:nvPr>
        </p:nvSpPr>
        <p:spPr>
          <a:xfrm>
            <a:off x="838200" y="360219"/>
            <a:ext cx="10515600" cy="1024081"/>
          </a:xfrm>
        </p:spPr>
        <p:txBody>
          <a:bodyPr>
            <a:normAutofit/>
          </a:bodyPr>
          <a:lstStyle/>
          <a:p>
            <a:pPr algn="ctr"/>
            <a:r>
              <a:rPr kumimoji="1" lang="zh-TW" altLang="en-US" sz="2800" dirty="0">
                <a:latin typeface="+mj-ea"/>
                <a:ea typeface="+mj-ea"/>
              </a:rPr>
              <a:t>核心功能代碼解析</a:t>
            </a:r>
            <a:br>
              <a:rPr kumimoji="1" lang="en-US" altLang="zh-TW" sz="2800" dirty="0">
                <a:latin typeface="+mj-ea"/>
                <a:ea typeface="+mj-ea"/>
              </a:rPr>
            </a:br>
            <a:r>
              <a:rPr kumimoji="1" lang="zh-TW" altLang="en-US" sz="2800" dirty="0">
                <a:latin typeface="+mj-ea"/>
                <a:ea typeface="+mj-ea"/>
              </a:rPr>
              <a:t>專案一 </a:t>
            </a:r>
            <a:r>
              <a:rPr kumimoji="1" lang="en-US" altLang="zh-TW" sz="2800" dirty="0">
                <a:latin typeface="+mj-ea"/>
                <a:ea typeface="+mj-ea"/>
                <a:cs typeface="Times New Roman" panose="02020603050405020304" pitchFamily="18" charset="0"/>
              </a:rPr>
              <a:t>Form1</a:t>
            </a:r>
            <a:r>
              <a:rPr kumimoji="1" lang="zh-TW" altLang="en-US" sz="2800" dirty="0">
                <a:latin typeface="+mj-ea"/>
                <a:ea typeface="+mj-ea"/>
                <a:cs typeface="Times New Roman" panose="02020603050405020304" pitchFamily="18" charset="0"/>
              </a:rPr>
              <a:t>：</a:t>
            </a:r>
            <a:r>
              <a:rPr kumimoji="1" lang="en-US" altLang="zh-TW" sz="2800" dirty="0" err="1">
                <a:latin typeface="+mj-ea"/>
                <a:ea typeface="+mj-ea"/>
                <a:cs typeface="Times New Roman" panose="02020603050405020304" pitchFamily="18" charset="0"/>
              </a:rPr>
              <a:t>Login.cs</a:t>
            </a:r>
            <a:endParaRPr kumimoji="1" lang="zh-TW" altLang="en-US" sz="2800" dirty="0">
              <a:latin typeface="+mj-ea"/>
              <a:ea typeface="+mj-ea"/>
              <a:cs typeface="Times New Roman" panose="02020603050405020304" pitchFamily="18" charset="0"/>
            </a:endParaRPr>
          </a:p>
        </p:txBody>
      </p:sp>
      <p:pic>
        <p:nvPicPr>
          <p:cNvPr id="4" name="圖片 3">
            <a:extLst>
              <a:ext uri="{FF2B5EF4-FFF2-40B4-BE49-F238E27FC236}">
                <a16:creationId xmlns:a16="http://schemas.microsoft.com/office/drawing/2014/main" id="{91881997-039E-685A-B9F2-8B04A241FA75}"/>
              </a:ext>
            </a:extLst>
          </p:cNvPr>
          <p:cNvPicPr>
            <a:picLocks noChangeAspect="1"/>
          </p:cNvPicPr>
          <p:nvPr/>
        </p:nvPicPr>
        <p:blipFill>
          <a:blip r:embed="rId2"/>
          <a:stretch>
            <a:fillRect/>
          </a:stretch>
        </p:blipFill>
        <p:spPr>
          <a:xfrm>
            <a:off x="247912" y="1856508"/>
            <a:ext cx="8055579" cy="3966925"/>
          </a:xfrm>
          <a:prstGeom prst="rect">
            <a:avLst/>
          </a:prstGeom>
        </p:spPr>
      </p:pic>
      <p:sp>
        <p:nvSpPr>
          <p:cNvPr id="5" name="文字方塊 4">
            <a:extLst>
              <a:ext uri="{FF2B5EF4-FFF2-40B4-BE49-F238E27FC236}">
                <a16:creationId xmlns:a16="http://schemas.microsoft.com/office/drawing/2014/main" id="{AD994D48-DC1E-13DF-19C5-AF6E42340751}"/>
              </a:ext>
            </a:extLst>
          </p:cNvPr>
          <p:cNvSpPr txBox="1"/>
          <p:nvPr/>
        </p:nvSpPr>
        <p:spPr>
          <a:xfrm>
            <a:off x="8133772" y="1993310"/>
            <a:ext cx="3679537" cy="3693319"/>
          </a:xfrm>
          <a:prstGeom prst="rect">
            <a:avLst/>
          </a:prstGeom>
          <a:noFill/>
        </p:spPr>
        <p:txBody>
          <a:bodyPr wrap="square" rtlCol="0">
            <a:spAutoFit/>
          </a:bodyPr>
          <a:lstStyle/>
          <a:p>
            <a:pPr algn="just"/>
            <a:r>
              <a:rPr lang="zh-TW" altLang="en-US" dirty="0">
                <a:ea typeface="標楷體" panose="03000509000000000000" pitchFamily="65" charset="-120"/>
              </a:rPr>
              <a:t>當使用者要進行下一介面時，檢查所有</a:t>
            </a:r>
            <a:r>
              <a:rPr lang="en-US" altLang="zh-TW" dirty="0">
                <a:ea typeface="標楷體" panose="03000509000000000000" pitchFamily="65" charset="-120"/>
              </a:rPr>
              <a:t>Textbox</a:t>
            </a:r>
            <a:r>
              <a:rPr lang="zh-TW" altLang="en-US" dirty="0">
                <a:ea typeface="標楷體" panose="03000509000000000000" pitchFamily="65" charset="-120"/>
              </a:rPr>
              <a:t>內容是否都符合要求。</a:t>
            </a:r>
            <a:endParaRPr lang="en-US" altLang="zh-TW" dirty="0">
              <a:ea typeface="標楷體" panose="03000509000000000000" pitchFamily="65" charset="-120"/>
            </a:endParaRPr>
          </a:p>
          <a:p>
            <a:pPr algn="just"/>
            <a:r>
              <a:rPr lang="en-US" altLang="zh-TW" dirty="0">
                <a:ea typeface="標楷體" panose="03000509000000000000" pitchFamily="65" charset="-120"/>
              </a:rPr>
              <a:t>1.</a:t>
            </a:r>
            <a:r>
              <a:rPr lang="zh-TW" altLang="en-US" dirty="0">
                <a:ea typeface="標楷體" panose="03000509000000000000" pitchFamily="65" charset="-120"/>
              </a:rPr>
              <a:t>姓名、電話、電子郵件都有輸入</a:t>
            </a:r>
            <a:endParaRPr lang="en-US" altLang="zh-TW" dirty="0">
              <a:ea typeface="標楷體" panose="03000509000000000000" pitchFamily="65" charset="-120"/>
            </a:endParaRPr>
          </a:p>
          <a:p>
            <a:pPr algn="just"/>
            <a:r>
              <a:rPr lang="en-US" altLang="zh-TW" dirty="0">
                <a:ea typeface="標楷體" panose="03000509000000000000" pitchFamily="65" charset="-120"/>
              </a:rPr>
              <a:t>2.</a:t>
            </a:r>
            <a:r>
              <a:rPr lang="zh-TW" altLang="en-US" dirty="0">
                <a:ea typeface="標楷體" panose="03000509000000000000" pitchFamily="65" charset="-120"/>
              </a:rPr>
              <a:t>電話格式是否是</a:t>
            </a:r>
            <a:r>
              <a:rPr lang="en-US" altLang="zh-TW" dirty="0">
                <a:ea typeface="標楷體" panose="03000509000000000000" pitchFamily="65" charset="-120"/>
              </a:rPr>
              <a:t>09xxxxxxxx</a:t>
            </a:r>
          </a:p>
          <a:p>
            <a:pPr algn="just"/>
            <a:r>
              <a:rPr lang="en-US" altLang="zh-TW" dirty="0">
                <a:ea typeface="標楷體" panose="03000509000000000000" pitchFamily="65" charset="-120"/>
              </a:rPr>
              <a:t>3.</a:t>
            </a:r>
            <a:r>
              <a:rPr lang="zh-TW" altLang="en-US" dirty="0">
                <a:ea typeface="標楷體" panose="03000509000000000000" pitchFamily="65" charset="-120"/>
              </a:rPr>
              <a:t>電子郵件格式是否都為</a:t>
            </a:r>
            <a:endParaRPr lang="en-US" altLang="zh-TW" dirty="0">
              <a:ea typeface="標楷體" panose="03000509000000000000" pitchFamily="65" charset="-120"/>
            </a:endParaRPr>
          </a:p>
          <a:p>
            <a:pPr algn="just"/>
            <a:r>
              <a:rPr lang="en-US" altLang="zh-TW" dirty="0">
                <a:ea typeface="標楷體" panose="03000509000000000000" pitchFamily="65" charset="-120"/>
              </a:rPr>
              <a:t>* @gnmail.com </a:t>
            </a:r>
          </a:p>
          <a:p>
            <a:pPr algn="just"/>
            <a:r>
              <a:rPr lang="en-US" altLang="zh-TW" dirty="0">
                <a:ea typeface="標楷體" panose="03000509000000000000" pitchFamily="65" charset="-120"/>
              </a:rPr>
              <a:t>4.</a:t>
            </a:r>
            <a:r>
              <a:rPr lang="zh-TW" altLang="en-US" dirty="0">
                <a:ea typeface="標楷體" panose="03000509000000000000" pitchFamily="65" charset="-120"/>
              </a:rPr>
              <a:t>樓層有沒有選</a:t>
            </a:r>
            <a:endParaRPr lang="en-US" altLang="zh-TW" dirty="0">
              <a:ea typeface="標楷體" panose="03000509000000000000" pitchFamily="65" charset="-120"/>
            </a:endParaRPr>
          </a:p>
          <a:p>
            <a:pPr algn="just"/>
            <a:r>
              <a:rPr lang="en-US" altLang="zh-TW" dirty="0">
                <a:ea typeface="標楷體" panose="03000509000000000000" pitchFamily="65" charset="-120"/>
              </a:rPr>
              <a:t>5.</a:t>
            </a:r>
            <a:r>
              <a:rPr lang="zh-TW" altLang="en-US" dirty="0">
                <a:ea typeface="標楷體" panose="03000509000000000000" pitchFamily="65" charset="-120"/>
              </a:rPr>
              <a:t>驗證碼是否一致</a:t>
            </a:r>
            <a:endParaRPr lang="en-US" altLang="zh-TW" dirty="0">
              <a:ea typeface="標楷體" panose="03000509000000000000" pitchFamily="65" charset="-120"/>
            </a:endParaRPr>
          </a:p>
          <a:p>
            <a:r>
              <a:rPr lang="zh-TW" altLang="en-US" dirty="0">
                <a:ea typeface="標楷體" panose="03000509000000000000" pitchFamily="65" charset="-120"/>
              </a:rPr>
              <a:t>上述五點都符合，才可以開始進入對應樓層進行預約。</a:t>
            </a:r>
            <a:br>
              <a:rPr lang="en-US" altLang="zh-TW" dirty="0">
                <a:ea typeface="標楷體" panose="03000509000000000000" pitchFamily="65" charset="-120"/>
              </a:rPr>
            </a:br>
            <a:r>
              <a:rPr lang="zh-TW" altLang="en-US" dirty="0">
                <a:solidFill>
                  <a:srgbClr val="FF0000"/>
                </a:solidFill>
                <a:ea typeface="標楷體" panose="03000509000000000000" pitchFamily="65" charset="-120"/>
              </a:rPr>
              <a:t>備註</a:t>
            </a:r>
            <a:r>
              <a:rPr lang="en-US" altLang="zh-TW" dirty="0">
                <a:solidFill>
                  <a:srgbClr val="FF0000"/>
                </a:solidFill>
                <a:ea typeface="標楷體" panose="03000509000000000000" pitchFamily="65" charset="-120"/>
              </a:rPr>
              <a:t>:</a:t>
            </a:r>
            <a:r>
              <a:rPr lang="zh-TW" altLang="en-US" dirty="0">
                <a:solidFill>
                  <a:srgbClr val="FF0000"/>
                </a:solidFill>
                <a:ea typeface="標楷體" panose="03000509000000000000" pitchFamily="65" charset="-120"/>
              </a:rPr>
              <a:t>此時會將姓名、電話、電子郵件資訊寫至</a:t>
            </a:r>
            <a:r>
              <a:rPr lang="en-US" altLang="zh-TW" dirty="0">
                <a:solidFill>
                  <a:srgbClr val="FF0000"/>
                </a:solidFill>
                <a:ea typeface="標楷體" panose="03000509000000000000" pitchFamily="65" charset="-120"/>
              </a:rPr>
              <a:t>Program</a:t>
            </a:r>
            <a:r>
              <a:rPr lang="zh-TW" altLang="en-US" dirty="0">
                <a:solidFill>
                  <a:srgbClr val="FF0000"/>
                </a:solidFill>
                <a:ea typeface="標楷體" panose="03000509000000000000" pitchFamily="65" charset="-120"/>
              </a:rPr>
              <a:t>類</a:t>
            </a:r>
            <a:r>
              <a:rPr lang="en-US" altLang="zh-TW" dirty="0">
                <a:solidFill>
                  <a:srgbClr val="FF0000"/>
                </a:solidFill>
                <a:ea typeface="標楷體" panose="03000509000000000000" pitchFamily="65" charset="-120"/>
              </a:rPr>
              <a:t>(</a:t>
            </a:r>
            <a:r>
              <a:rPr lang="zh-TW" altLang="en-US" dirty="0">
                <a:solidFill>
                  <a:srgbClr val="FF0000"/>
                </a:solidFill>
                <a:ea typeface="標楷體" panose="03000509000000000000" pitchFamily="65" charset="-120"/>
              </a:rPr>
              <a:t>主程式</a:t>
            </a:r>
            <a:r>
              <a:rPr lang="en-US" altLang="zh-TW" dirty="0">
                <a:solidFill>
                  <a:srgbClr val="FF0000"/>
                </a:solidFill>
                <a:ea typeface="標楷體" panose="03000509000000000000" pitchFamily="65" charset="-120"/>
              </a:rPr>
              <a:t>)</a:t>
            </a:r>
            <a:r>
              <a:rPr lang="zh-TW" altLang="en-US" dirty="0">
                <a:solidFill>
                  <a:srgbClr val="FF0000"/>
                </a:solidFill>
                <a:ea typeface="標楷體" panose="03000509000000000000" pitchFamily="65" charset="-120"/>
              </a:rPr>
              <a:t>的類別成員。</a:t>
            </a:r>
            <a:endParaRPr lang="en-US" altLang="zh-TW" dirty="0">
              <a:solidFill>
                <a:srgbClr val="FF0000"/>
              </a:solidFill>
              <a:ea typeface="標楷體" panose="03000509000000000000" pitchFamily="65" charset="-120"/>
            </a:endParaRPr>
          </a:p>
        </p:txBody>
      </p:sp>
    </p:spTree>
    <p:extLst>
      <p:ext uri="{BB962C8B-B14F-4D97-AF65-F5344CB8AC3E}">
        <p14:creationId xmlns:p14="http://schemas.microsoft.com/office/powerpoint/2010/main" val="1224753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1D964-A417-9CE5-7F43-06E43E827C11}"/>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C200419-BD94-258D-A0A1-0DA84172CB90}"/>
              </a:ext>
            </a:extLst>
          </p:cNvPr>
          <p:cNvSpPr>
            <a:spLocks noGrp="1"/>
          </p:cNvSpPr>
          <p:nvPr>
            <p:ph type="title"/>
          </p:nvPr>
        </p:nvSpPr>
        <p:spPr>
          <a:xfrm>
            <a:off x="838200" y="360219"/>
            <a:ext cx="10515600" cy="985981"/>
          </a:xfrm>
        </p:spPr>
        <p:txBody>
          <a:bodyPr>
            <a:normAutofit/>
          </a:bodyPr>
          <a:lstStyle/>
          <a:p>
            <a:pPr algn="ctr"/>
            <a:r>
              <a:rPr kumimoji="1" lang="zh-TW" altLang="en-US" sz="2800" dirty="0">
                <a:latin typeface="+mj-ea"/>
                <a:ea typeface="+mj-ea"/>
              </a:rPr>
              <a:t>核心功能代碼解析</a:t>
            </a:r>
            <a:br>
              <a:rPr kumimoji="1" lang="en-US" altLang="zh-TW" sz="2800" dirty="0">
                <a:latin typeface="+mj-ea"/>
                <a:ea typeface="+mj-ea"/>
              </a:rPr>
            </a:br>
            <a:r>
              <a:rPr kumimoji="1" lang="zh-TW" altLang="en-US" sz="2800" dirty="0">
                <a:latin typeface="+mj-ea"/>
                <a:ea typeface="+mj-ea"/>
              </a:rPr>
              <a:t>專案一 </a:t>
            </a:r>
            <a:r>
              <a:rPr kumimoji="1" lang="en-US" altLang="zh-TW" sz="2800" dirty="0">
                <a:latin typeface="+mj-ea"/>
                <a:ea typeface="+mj-ea"/>
              </a:rPr>
              <a:t>Form2</a:t>
            </a:r>
            <a:r>
              <a:rPr kumimoji="1" lang="zh-TW" altLang="en-US" sz="2800" dirty="0">
                <a:latin typeface="+mj-ea"/>
                <a:ea typeface="+mj-ea"/>
              </a:rPr>
              <a:t> </a:t>
            </a:r>
            <a:r>
              <a:rPr kumimoji="1" lang="en-US" altLang="zh-TW" sz="2800" dirty="0" err="1">
                <a:latin typeface="+mj-ea"/>
                <a:ea typeface="+mj-ea"/>
              </a:rPr>
              <a:t>Map.cs</a:t>
            </a:r>
            <a:endParaRPr kumimoji="1" lang="zh-TW" altLang="en-US" sz="2800" dirty="0">
              <a:latin typeface="+mj-ea"/>
              <a:ea typeface="+mj-ea"/>
            </a:endParaRPr>
          </a:p>
        </p:txBody>
      </p:sp>
      <p:pic>
        <p:nvPicPr>
          <p:cNvPr id="3" name="圖片 2">
            <a:extLst>
              <a:ext uri="{FF2B5EF4-FFF2-40B4-BE49-F238E27FC236}">
                <a16:creationId xmlns:a16="http://schemas.microsoft.com/office/drawing/2014/main" id="{2CDE9027-6A68-36C8-C2B7-D0DB3C29F9CE}"/>
              </a:ext>
            </a:extLst>
          </p:cNvPr>
          <p:cNvPicPr>
            <a:picLocks noChangeAspect="1"/>
          </p:cNvPicPr>
          <p:nvPr/>
        </p:nvPicPr>
        <p:blipFill>
          <a:blip r:embed="rId2"/>
          <a:stretch>
            <a:fillRect/>
          </a:stretch>
        </p:blipFill>
        <p:spPr>
          <a:xfrm>
            <a:off x="194114" y="1974598"/>
            <a:ext cx="7620955" cy="2874493"/>
          </a:xfrm>
          <a:prstGeom prst="rect">
            <a:avLst/>
          </a:prstGeom>
        </p:spPr>
      </p:pic>
      <p:sp>
        <p:nvSpPr>
          <p:cNvPr id="6" name="文字方塊 5">
            <a:extLst>
              <a:ext uri="{FF2B5EF4-FFF2-40B4-BE49-F238E27FC236}">
                <a16:creationId xmlns:a16="http://schemas.microsoft.com/office/drawing/2014/main" id="{8E6280C5-73AD-A97C-8570-F3FC686239B7}"/>
              </a:ext>
            </a:extLst>
          </p:cNvPr>
          <p:cNvSpPr txBox="1"/>
          <p:nvPr/>
        </p:nvSpPr>
        <p:spPr>
          <a:xfrm>
            <a:off x="8010525" y="2551837"/>
            <a:ext cx="3765839" cy="2308324"/>
          </a:xfrm>
          <a:prstGeom prst="rect">
            <a:avLst/>
          </a:prstGeom>
          <a:noFill/>
        </p:spPr>
        <p:txBody>
          <a:bodyPr wrap="square" rtlCol="0">
            <a:spAutoFit/>
          </a:bodyPr>
          <a:lstStyle/>
          <a:p>
            <a:pPr algn="just"/>
            <a:r>
              <a:rPr lang="en-US" altLang="zh-TW" dirty="0">
                <a:latin typeface="Times New Roman" panose="02020603050405020304" pitchFamily="18" charset="0"/>
                <a:ea typeface="標楷體" panose="03000509000000000000" pitchFamily="65" charset="-120"/>
              </a:rPr>
              <a:t>Map</a:t>
            </a:r>
            <a:r>
              <a:rPr lang="zh-TW" altLang="en-US" dirty="0">
                <a:latin typeface="Times New Roman" panose="02020603050405020304" pitchFamily="18" charset="0"/>
                <a:ea typeface="標楷體" panose="03000509000000000000" pitchFamily="65" charset="-120"/>
              </a:rPr>
              <a:t>介面的程式撰寫，相當簡單，只是單純用來建立網頁的地圖介面</a:t>
            </a:r>
            <a:br>
              <a:rPr lang="en-US" altLang="zh-TW" dirty="0">
                <a:latin typeface="Times New Roman" panose="02020603050405020304" pitchFamily="18" charset="0"/>
                <a:ea typeface="標楷體" panose="03000509000000000000" pitchFamily="65" charset="-120"/>
              </a:rPr>
            </a:br>
            <a:r>
              <a:rPr lang="zh-TW" altLang="en-US" dirty="0">
                <a:latin typeface="Times New Roman" panose="02020603050405020304" pitchFamily="18" charset="0"/>
                <a:ea typeface="標楷體" panose="03000509000000000000" pitchFamily="65" charset="-120"/>
              </a:rPr>
              <a:t>利用嵌入式的概念，來導入</a:t>
            </a:r>
            <a:r>
              <a:rPr lang="en-US" altLang="zh-TW" dirty="0">
                <a:latin typeface="Times New Roman" panose="02020603050405020304" pitchFamily="18" charset="0"/>
                <a:ea typeface="標楷體" panose="03000509000000000000" pitchFamily="65" charset="-120"/>
              </a:rPr>
              <a:t>Google</a:t>
            </a:r>
            <a:r>
              <a:rPr lang="zh-TW" altLang="en-US" dirty="0">
                <a:latin typeface="Times New Roman" panose="02020603050405020304" pitchFamily="18" charset="0"/>
                <a:ea typeface="標楷體" panose="03000509000000000000" pitchFamily="65" charset="-120"/>
              </a:rPr>
              <a:t>地圖，在這邊須注意要使</a:t>
            </a:r>
            <a:r>
              <a:rPr lang="en-US" altLang="zh-TW" dirty="0">
                <a:latin typeface="Times New Roman" panose="02020603050405020304" pitchFamily="18" charset="0"/>
                <a:ea typeface="標楷體" panose="03000509000000000000" pitchFamily="65" charset="-120"/>
              </a:rPr>
              <a:t>Load</a:t>
            </a:r>
            <a:r>
              <a:rPr lang="zh-TW" altLang="en-US" dirty="0">
                <a:latin typeface="Times New Roman" panose="02020603050405020304" pitchFamily="18" charset="0"/>
                <a:ea typeface="標楷體" panose="03000509000000000000" pitchFamily="65" charset="-120"/>
              </a:rPr>
              <a:t>事件為</a:t>
            </a:r>
            <a:r>
              <a:rPr lang="en-US" altLang="zh-TW" dirty="0">
                <a:latin typeface="Times New Roman" panose="02020603050405020304" pitchFamily="18" charset="0"/>
                <a:ea typeface="標楷體" panose="03000509000000000000" pitchFamily="65" charset="-120"/>
              </a:rPr>
              <a:t>Async</a:t>
            </a:r>
            <a:r>
              <a:rPr lang="zh-TW" altLang="en-US" dirty="0">
                <a:latin typeface="Times New Roman" panose="02020603050405020304" pitchFamily="18" charset="0"/>
                <a:ea typeface="標楷體" panose="03000509000000000000" pitchFamily="65" charset="-120"/>
              </a:rPr>
              <a:t>，確保物件建立完成才導入座標的網址，至於介面關閉要刪除使用此服務的快取紀錄，以免隨者每次的使用，占用記憶體。</a:t>
            </a:r>
            <a:endParaRPr lang="en-US" altLang="zh-TW"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1978666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EC2DA-475C-2F77-6DD1-E6D2C4015B2A}"/>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92E88AB-B9CA-3C22-842D-046846D7D4C9}"/>
              </a:ext>
            </a:extLst>
          </p:cNvPr>
          <p:cNvSpPr>
            <a:spLocks noGrp="1"/>
          </p:cNvSpPr>
          <p:nvPr>
            <p:ph type="title"/>
          </p:nvPr>
        </p:nvSpPr>
        <p:spPr>
          <a:xfrm>
            <a:off x="838200" y="360219"/>
            <a:ext cx="10515600" cy="985981"/>
          </a:xfrm>
        </p:spPr>
        <p:txBody>
          <a:bodyPr>
            <a:normAutofit/>
          </a:bodyPr>
          <a:lstStyle/>
          <a:p>
            <a:pPr algn="ctr"/>
            <a:r>
              <a:rPr kumimoji="1" lang="zh-TW" altLang="en-US" sz="2800" dirty="0">
                <a:latin typeface="+mj-ea"/>
                <a:ea typeface="+mj-ea"/>
              </a:rPr>
              <a:t>核心功能代碼解析</a:t>
            </a:r>
            <a:br>
              <a:rPr kumimoji="1" lang="en-US" altLang="zh-TW" sz="2800" dirty="0">
                <a:latin typeface="+mj-ea"/>
                <a:ea typeface="+mj-ea"/>
              </a:rPr>
            </a:br>
            <a:r>
              <a:rPr kumimoji="1" lang="zh-TW" altLang="en-US" sz="2800" dirty="0">
                <a:latin typeface="+mj-ea"/>
                <a:ea typeface="+mj-ea"/>
              </a:rPr>
              <a:t>專案一 </a:t>
            </a:r>
            <a:r>
              <a:rPr kumimoji="1" lang="en-US" altLang="zh-TW" sz="2800" dirty="0">
                <a:latin typeface="+mj-ea"/>
                <a:ea typeface="+mj-ea"/>
              </a:rPr>
              <a:t>Form2</a:t>
            </a:r>
            <a:r>
              <a:rPr kumimoji="1" lang="zh-TW" altLang="en-US" sz="2800" dirty="0">
                <a:latin typeface="+mj-ea"/>
                <a:ea typeface="+mj-ea"/>
              </a:rPr>
              <a:t> </a:t>
            </a:r>
            <a:r>
              <a:rPr kumimoji="1" lang="en-US" altLang="zh-TW" sz="2800" dirty="0" err="1">
                <a:latin typeface="+mj-ea"/>
                <a:ea typeface="+mj-ea"/>
              </a:rPr>
              <a:t>Map.cs</a:t>
            </a:r>
            <a:endParaRPr kumimoji="1" lang="zh-TW" altLang="en-US" sz="2800" dirty="0">
              <a:latin typeface="+mj-ea"/>
              <a:ea typeface="+mj-ea"/>
            </a:endParaRPr>
          </a:p>
        </p:txBody>
      </p:sp>
      <p:sp>
        <p:nvSpPr>
          <p:cNvPr id="6" name="文字方塊 5">
            <a:extLst>
              <a:ext uri="{FF2B5EF4-FFF2-40B4-BE49-F238E27FC236}">
                <a16:creationId xmlns:a16="http://schemas.microsoft.com/office/drawing/2014/main" id="{826DF0D0-4528-2F98-5DE7-ABB038F425FD}"/>
              </a:ext>
            </a:extLst>
          </p:cNvPr>
          <p:cNvSpPr txBox="1"/>
          <p:nvPr/>
        </p:nvSpPr>
        <p:spPr>
          <a:xfrm>
            <a:off x="7028874" y="2715491"/>
            <a:ext cx="4073236" cy="1200329"/>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需要實現地圖服務，需在</a:t>
            </a:r>
            <a:r>
              <a:rPr lang="en-US" altLang="zh-TW" dirty="0">
                <a:latin typeface="Times New Roman" panose="02020603050405020304" pitchFamily="18" charset="0"/>
                <a:ea typeface="標楷體" panose="03000509000000000000" pitchFamily="65" charset="-120"/>
              </a:rPr>
              <a:t>Visual Studio Code</a:t>
            </a:r>
            <a:r>
              <a:rPr lang="zh-TW" altLang="en-US" dirty="0">
                <a:latin typeface="Times New Roman" panose="02020603050405020304" pitchFamily="18" charset="0"/>
                <a:ea typeface="標楷體" panose="03000509000000000000" pitchFamily="65" charset="-120"/>
              </a:rPr>
              <a:t>中的工具選項中的</a:t>
            </a:r>
            <a:r>
              <a:rPr lang="en-US" altLang="zh-TW" dirty="0">
                <a:latin typeface="Times New Roman" panose="02020603050405020304" pitchFamily="18" charset="0"/>
                <a:ea typeface="標楷體" panose="03000509000000000000" pitchFamily="65" charset="-120"/>
              </a:rPr>
              <a:t>NuGet</a:t>
            </a:r>
            <a:r>
              <a:rPr lang="zh-TW" altLang="en-US" dirty="0">
                <a:latin typeface="Times New Roman" panose="02020603050405020304" pitchFamily="18" charset="0"/>
                <a:ea typeface="標楷體" panose="03000509000000000000" pitchFamily="65" charset="-120"/>
              </a:rPr>
              <a:t>內搜尋</a:t>
            </a:r>
            <a:r>
              <a:rPr lang="en-US" altLang="zh-TW" dirty="0">
                <a:latin typeface="Times New Roman" panose="02020603050405020304" pitchFamily="18" charset="0"/>
                <a:ea typeface="標楷體" panose="03000509000000000000" pitchFamily="65" charset="-120"/>
              </a:rPr>
              <a:t>Microsoft.Web.WebView2</a:t>
            </a:r>
            <a:r>
              <a:rPr lang="zh-TW" altLang="en-US" dirty="0">
                <a:latin typeface="Times New Roman" panose="02020603050405020304" pitchFamily="18" charset="0"/>
                <a:ea typeface="標楷體" panose="03000509000000000000" pitchFamily="65" charset="-120"/>
              </a:rPr>
              <a:t>，進行下載，就可以撰寫</a:t>
            </a:r>
            <a:r>
              <a:rPr lang="en-US" altLang="zh-TW" dirty="0">
                <a:latin typeface="Times New Roman" panose="02020603050405020304" pitchFamily="18" charset="0"/>
                <a:ea typeface="標楷體" panose="03000509000000000000" pitchFamily="65" charset="-120"/>
              </a:rPr>
              <a:t>Map</a:t>
            </a:r>
            <a:r>
              <a:rPr lang="zh-TW" altLang="en-US" dirty="0">
                <a:latin typeface="Times New Roman" panose="02020603050405020304" pitchFamily="18" charset="0"/>
                <a:ea typeface="標楷體" panose="03000509000000000000" pitchFamily="65" charset="-120"/>
              </a:rPr>
              <a:t>服務所需的程式碼。</a:t>
            </a:r>
            <a:endParaRPr lang="en-US" altLang="zh-TW" dirty="0">
              <a:latin typeface="Times New Roman" panose="02020603050405020304" pitchFamily="18" charset="0"/>
              <a:ea typeface="標楷體" panose="03000509000000000000" pitchFamily="65" charset="-120"/>
            </a:endParaRPr>
          </a:p>
        </p:txBody>
      </p:sp>
      <p:pic>
        <p:nvPicPr>
          <p:cNvPr id="4" name="圖片 3">
            <a:extLst>
              <a:ext uri="{FF2B5EF4-FFF2-40B4-BE49-F238E27FC236}">
                <a16:creationId xmlns:a16="http://schemas.microsoft.com/office/drawing/2014/main" id="{8A9CBFC2-4265-87CC-5A3E-179253778EAE}"/>
              </a:ext>
            </a:extLst>
          </p:cNvPr>
          <p:cNvPicPr>
            <a:picLocks noChangeAspect="1"/>
          </p:cNvPicPr>
          <p:nvPr/>
        </p:nvPicPr>
        <p:blipFill>
          <a:blip r:embed="rId2"/>
          <a:stretch>
            <a:fillRect/>
          </a:stretch>
        </p:blipFill>
        <p:spPr>
          <a:xfrm>
            <a:off x="838200" y="1346200"/>
            <a:ext cx="5755801" cy="5006904"/>
          </a:xfrm>
          <a:prstGeom prst="rect">
            <a:avLst/>
          </a:prstGeom>
        </p:spPr>
      </p:pic>
    </p:spTree>
    <p:extLst>
      <p:ext uri="{BB962C8B-B14F-4D97-AF65-F5344CB8AC3E}">
        <p14:creationId xmlns:p14="http://schemas.microsoft.com/office/powerpoint/2010/main" val="2030336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3C470-4D2E-D6AD-C3C1-BB07F571CC4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40FEBD8A-D4E2-2E53-3C57-955E41D259BA}"/>
              </a:ext>
            </a:extLst>
          </p:cNvPr>
          <p:cNvSpPr>
            <a:spLocks noGrp="1"/>
          </p:cNvSpPr>
          <p:nvPr>
            <p:ph type="title"/>
          </p:nvPr>
        </p:nvSpPr>
        <p:spPr>
          <a:xfrm>
            <a:off x="838200" y="360219"/>
            <a:ext cx="10515600" cy="985981"/>
          </a:xfrm>
        </p:spPr>
        <p:txBody>
          <a:bodyPr>
            <a:normAutofit/>
          </a:bodyPr>
          <a:lstStyle/>
          <a:p>
            <a:pPr algn="ctr"/>
            <a:r>
              <a:rPr kumimoji="1" lang="zh-TW" altLang="en-US" sz="2800" dirty="0">
                <a:latin typeface="+mj-ea"/>
                <a:ea typeface="+mj-ea"/>
              </a:rPr>
              <a:t>核心功能代碼解析</a:t>
            </a:r>
            <a:br>
              <a:rPr kumimoji="1" lang="en-US" altLang="zh-TW" sz="2800" dirty="0">
                <a:latin typeface="+mj-ea"/>
                <a:ea typeface="+mj-ea"/>
              </a:rPr>
            </a:br>
            <a:r>
              <a:rPr kumimoji="1" lang="zh-TW" altLang="en-US" sz="2800" dirty="0">
                <a:latin typeface="+mj-ea"/>
                <a:ea typeface="+mj-ea"/>
              </a:rPr>
              <a:t>專案一 </a:t>
            </a:r>
            <a:r>
              <a:rPr kumimoji="1" lang="en-US" altLang="zh-TW" sz="2800" dirty="0">
                <a:latin typeface="+mj-ea"/>
                <a:ea typeface="+mj-ea"/>
              </a:rPr>
              <a:t>Form3</a:t>
            </a:r>
            <a:r>
              <a:rPr kumimoji="1" lang="zh-TW" altLang="en-US" sz="2800" dirty="0">
                <a:latin typeface="+mj-ea"/>
                <a:ea typeface="+mj-ea"/>
              </a:rPr>
              <a:t> </a:t>
            </a:r>
            <a:r>
              <a:rPr kumimoji="1" lang="en-US" altLang="zh-TW" sz="2800" dirty="0" err="1">
                <a:latin typeface="+mj-ea"/>
                <a:ea typeface="+mj-ea"/>
              </a:rPr>
              <a:t>FirstF.cs</a:t>
            </a:r>
            <a:r>
              <a:rPr kumimoji="1" lang="zh-TW" altLang="en-US" sz="2800" dirty="0">
                <a:latin typeface="+mj-ea"/>
                <a:ea typeface="+mj-ea"/>
              </a:rPr>
              <a:t>及</a:t>
            </a:r>
            <a:r>
              <a:rPr kumimoji="1" lang="en-US" altLang="zh-TW" sz="2800" dirty="0">
                <a:latin typeface="+mj-ea"/>
                <a:ea typeface="+mj-ea"/>
              </a:rPr>
              <a:t>Form4 </a:t>
            </a:r>
            <a:r>
              <a:rPr kumimoji="1" lang="en-US" altLang="zh-TW" sz="2800" dirty="0" err="1">
                <a:latin typeface="+mj-ea"/>
                <a:ea typeface="+mj-ea"/>
              </a:rPr>
              <a:t>SecondF.cs</a:t>
            </a:r>
            <a:r>
              <a:rPr kumimoji="1" lang="en-US" altLang="zh-TW" sz="2800" dirty="0">
                <a:latin typeface="+mj-ea"/>
                <a:ea typeface="+mj-ea"/>
              </a:rPr>
              <a:t> </a:t>
            </a:r>
            <a:endParaRPr kumimoji="1" lang="zh-TW" altLang="en-US" sz="2800" dirty="0">
              <a:latin typeface="+mj-ea"/>
              <a:ea typeface="+mj-ea"/>
            </a:endParaRPr>
          </a:p>
        </p:txBody>
      </p:sp>
      <p:sp>
        <p:nvSpPr>
          <p:cNvPr id="6" name="文字方塊 5">
            <a:extLst>
              <a:ext uri="{FF2B5EF4-FFF2-40B4-BE49-F238E27FC236}">
                <a16:creationId xmlns:a16="http://schemas.microsoft.com/office/drawing/2014/main" id="{6C1AC7EE-ECA6-25A4-6758-03B02F343F70}"/>
              </a:ext>
            </a:extLst>
          </p:cNvPr>
          <p:cNvSpPr txBox="1"/>
          <p:nvPr/>
        </p:nvSpPr>
        <p:spPr>
          <a:xfrm>
            <a:off x="8001289" y="2540767"/>
            <a:ext cx="3904384" cy="2031325"/>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在選位介面，依據使用者所挑選的座位</a:t>
            </a:r>
            <a:r>
              <a:rPr lang="en-US" altLang="zh-TW" dirty="0">
                <a:latin typeface="Times New Roman" panose="02020603050405020304" pitchFamily="18" charset="0"/>
                <a:ea typeface="標楷體" panose="03000509000000000000" pitchFamily="65" charset="-120"/>
              </a:rPr>
              <a:t>ID(</a:t>
            </a:r>
            <a:r>
              <a:rPr lang="zh-TW" altLang="en-US" dirty="0">
                <a:latin typeface="Times New Roman" panose="02020603050405020304" pitchFamily="18" charset="0"/>
                <a:ea typeface="標楷體" panose="03000509000000000000" pitchFamily="65" charset="-120"/>
              </a:rPr>
              <a:t>預約室</a:t>
            </a:r>
            <a:r>
              <a:rPr lang="en-US" altLang="zh-TW" dirty="0">
                <a:latin typeface="Times New Roman" panose="02020603050405020304" pitchFamily="18" charset="0"/>
                <a:ea typeface="標楷體" panose="03000509000000000000" pitchFamily="65" charset="-120"/>
              </a:rPr>
              <a:t>ID)</a:t>
            </a:r>
            <a:r>
              <a:rPr lang="zh-TW" altLang="en-US" dirty="0">
                <a:latin typeface="Times New Roman" panose="02020603050405020304" pitchFamily="18" charset="0"/>
                <a:ea typeface="標楷體" panose="03000509000000000000" pitchFamily="65" charset="-120"/>
              </a:rPr>
              <a:t>及日期，來提供使用者可以選擇的時段。</a:t>
            </a:r>
            <a:endParaRPr lang="en-US" altLang="zh-TW" dirty="0">
              <a:latin typeface="Times New Roman" panose="02020603050405020304" pitchFamily="18" charset="0"/>
              <a:ea typeface="標楷體" panose="03000509000000000000" pitchFamily="65" charset="-120"/>
            </a:endParaRPr>
          </a:p>
          <a:p>
            <a:pPr algn="just"/>
            <a:r>
              <a:rPr lang="zh-TW" altLang="en-US" dirty="0">
                <a:latin typeface="Times New Roman" panose="02020603050405020304" pitchFamily="18" charset="0"/>
                <a:ea typeface="標楷體" panose="03000509000000000000" pitchFamily="65" charset="-120"/>
              </a:rPr>
              <a:t>每次有任何的更動，都會進行</a:t>
            </a:r>
            <a:r>
              <a:rPr lang="en-US" altLang="zh-TW" dirty="0" err="1">
                <a:latin typeface="Times New Roman" panose="02020603050405020304" pitchFamily="18" charset="0"/>
                <a:ea typeface="標楷體" panose="03000509000000000000" pitchFamily="65" charset="-120"/>
              </a:rPr>
              <a:t>CheckBox</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時段</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物件的更新，在這裡可以選擇的時段會將已被預約或室已過時的時段的互動</a:t>
            </a:r>
            <a:r>
              <a:rPr lang="en-US" altLang="zh-TW" dirty="0">
                <a:latin typeface="Times New Roman" panose="02020603050405020304" pitchFamily="18" charset="0"/>
                <a:ea typeface="標楷體" panose="03000509000000000000" pitchFamily="65" charset="-120"/>
              </a:rPr>
              <a:t>(Enable)</a:t>
            </a:r>
            <a:r>
              <a:rPr lang="zh-TW" altLang="en-US" dirty="0">
                <a:latin typeface="Times New Roman" panose="02020603050405020304" pitchFamily="18" charset="0"/>
                <a:ea typeface="標楷體" panose="03000509000000000000" pitchFamily="65" charset="-120"/>
              </a:rPr>
              <a:t>給關閉。</a:t>
            </a:r>
            <a:endParaRPr lang="en-US" altLang="zh-TW" dirty="0">
              <a:latin typeface="Times New Roman" panose="02020603050405020304" pitchFamily="18" charset="0"/>
              <a:ea typeface="標楷體" panose="03000509000000000000" pitchFamily="65" charset="-120"/>
            </a:endParaRPr>
          </a:p>
        </p:txBody>
      </p:sp>
      <p:pic>
        <p:nvPicPr>
          <p:cNvPr id="4" name="圖片 3">
            <a:extLst>
              <a:ext uri="{FF2B5EF4-FFF2-40B4-BE49-F238E27FC236}">
                <a16:creationId xmlns:a16="http://schemas.microsoft.com/office/drawing/2014/main" id="{CF49FC33-5AC2-E9C7-BD88-D64340B0CC38}"/>
              </a:ext>
            </a:extLst>
          </p:cNvPr>
          <p:cNvPicPr>
            <a:picLocks noChangeAspect="1"/>
          </p:cNvPicPr>
          <p:nvPr/>
        </p:nvPicPr>
        <p:blipFill>
          <a:blip r:embed="rId2"/>
          <a:stretch>
            <a:fillRect/>
          </a:stretch>
        </p:blipFill>
        <p:spPr>
          <a:xfrm>
            <a:off x="286327" y="1443566"/>
            <a:ext cx="7605288" cy="4874107"/>
          </a:xfrm>
          <a:prstGeom prst="rect">
            <a:avLst/>
          </a:prstGeom>
        </p:spPr>
      </p:pic>
    </p:spTree>
    <p:extLst>
      <p:ext uri="{BB962C8B-B14F-4D97-AF65-F5344CB8AC3E}">
        <p14:creationId xmlns:p14="http://schemas.microsoft.com/office/powerpoint/2010/main" val="1514412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47990-E416-6D09-FCB0-F4117FCDEE51}"/>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161FF8C-6FB4-0399-36CA-409EC9DCCC2F}"/>
              </a:ext>
            </a:extLst>
          </p:cNvPr>
          <p:cNvSpPr>
            <a:spLocks noGrp="1"/>
          </p:cNvSpPr>
          <p:nvPr>
            <p:ph type="title"/>
          </p:nvPr>
        </p:nvSpPr>
        <p:spPr>
          <a:xfrm>
            <a:off x="838200" y="360219"/>
            <a:ext cx="10515600" cy="985981"/>
          </a:xfrm>
        </p:spPr>
        <p:txBody>
          <a:bodyPr>
            <a:normAutofit/>
          </a:bodyPr>
          <a:lstStyle/>
          <a:p>
            <a:pPr algn="ctr"/>
            <a:r>
              <a:rPr kumimoji="1" lang="zh-TW" altLang="en-US" sz="2800" dirty="0">
                <a:latin typeface="標楷體" panose="03000509000000000000" pitchFamily="65" charset="-120"/>
              </a:rPr>
              <a:t>核心功能代碼解析</a:t>
            </a:r>
            <a:br>
              <a:rPr kumimoji="1" lang="en-US" altLang="zh-TW" sz="2800" dirty="0">
                <a:latin typeface="標楷體" panose="03000509000000000000" pitchFamily="65" charset="-120"/>
              </a:rPr>
            </a:br>
            <a:r>
              <a:rPr kumimoji="1" lang="zh-TW" altLang="en-US" sz="2800" dirty="0">
                <a:latin typeface="標楷體" panose="03000509000000000000" pitchFamily="65" charset="-120"/>
              </a:rPr>
              <a:t>專案一 </a:t>
            </a:r>
            <a:r>
              <a:rPr kumimoji="1" lang="en-US" altLang="zh-TW" sz="2800" dirty="0">
                <a:latin typeface="標楷體" panose="03000509000000000000" pitchFamily="65" charset="-120"/>
              </a:rPr>
              <a:t>Form3</a:t>
            </a:r>
            <a:r>
              <a:rPr kumimoji="1" lang="zh-TW" altLang="en-US" sz="2800" dirty="0">
                <a:latin typeface="標楷體" panose="03000509000000000000" pitchFamily="65" charset="-120"/>
              </a:rPr>
              <a:t> </a:t>
            </a:r>
            <a:r>
              <a:rPr kumimoji="1" lang="en-US" altLang="zh-TW" sz="2800" dirty="0" err="1">
                <a:latin typeface="標楷體" panose="03000509000000000000" pitchFamily="65" charset="-120"/>
              </a:rPr>
              <a:t>FirstF.cs</a:t>
            </a:r>
            <a:r>
              <a:rPr kumimoji="1" lang="zh-TW" altLang="en-US" sz="2800" dirty="0">
                <a:latin typeface="標楷體" panose="03000509000000000000" pitchFamily="65" charset="-120"/>
              </a:rPr>
              <a:t>及</a:t>
            </a:r>
            <a:r>
              <a:rPr kumimoji="1" lang="en-US" altLang="zh-TW" sz="2800" dirty="0">
                <a:latin typeface="標楷體" panose="03000509000000000000" pitchFamily="65" charset="-120"/>
              </a:rPr>
              <a:t>Form4 </a:t>
            </a:r>
            <a:r>
              <a:rPr kumimoji="1" lang="en-US" altLang="zh-TW" sz="2800" dirty="0" err="1">
                <a:latin typeface="標楷體" panose="03000509000000000000" pitchFamily="65" charset="-120"/>
              </a:rPr>
              <a:t>SecondF.cs</a:t>
            </a:r>
            <a:r>
              <a:rPr kumimoji="1" lang="en-US" altLang="zh-TW" sz="2800" dirty="0">
                <a:latin typeface="標楷體" panose="03000509000000000000" pitchFamily="65" charset="-120"/>
              </a:rPr>
              <a:t> </a:t>
            </a:r>
            <a:endParaRPr kumimoji="1" lang="zh-TW" altLang="en-US" sz="2800" dirty="0">
              <a:latin typeface="標楷體" panose="03000509000000000000" pitchFamily="65" charset="-120"/>
            </a:endParaRPr>
          </a:p>
        </p:txBody>
      </p:sp>
      <p:sp>
        <p:nvSpPr>
          <p:cNvPr id="6" name="文字方塊 5">
            <a:extLst>
              <a:ext uri="{FF2B5EF4-FFF2-40B4-BE49-F238E27FC236}">
                <a16:creationId xmlns:a16="http://schemas.microsoft.com/office/drawing/2014/main" id="{711CE479-A913-0437-7CA7-B51E7F4FAC14}"/>
              </a:ext>
            </a:extLst>
          </p:cNvPr>
          <p:cNvSpPr txBox="1"/>
          <p:nvPr/>
        </p:nvSpPr>
        <p:spPr>
          <a:xfrm>
            <a:off x="8001289" y="2540767"/>
            <a:ext cx="4123296" cy="1754326"/>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當使用者選擇完畢，透過按鈕進入下一個介面時，</a:t>
            </a:r>
            <a:r>
              <a:rPr lang="zh-TW" altLang="en-US" dirty="0">
                <a:ea typeface="標楷體" panose="03000509000000000000" pitchFamily="65" charset="-120"/>
              </a:rPr>
              <a:t>此時會將預約時段、日期寫至</a:t>
            </a:r>
            <a:r>
              <a:rPr lang="en-US" altLang="zh-TW" dirty="0">
                <a:ea typeface="標楷體" panose="03000509000000000000" pitchFamily="65" charset="-120"/>
              </a:rPr>
              <a:t>Program</a:t>
            </a:r>
            <a:r>
              <a:rPr lang="zh-TW" altLang="en-US" dirty="0">
                <a:ea typeface="標楷體" panose="03000509000000000000" pitchFamily="65" charset="-120"/>
              </a:rPr>
              <a:t>類</a:t>
            </a:r>
            <a:r>
              <a:rPr lang="en-US" altLang="zh-TW" dirty="0">
                <a:ea typeface="標楷體" panose="03000509000000000000" pitchFamily="65" charset="-120"/>
              </a:rPr>
              <a:t>(</a:t>
            </a:r>
            <a:r>
              <a:rPr lang="zh-TW" altLang="en-US" dirty="0">
                <a:ea typeface="標楷體" panose="03000509000000000000" pitchFamily="65" charset="-120"/>
              </a:rPr>
              <a:t>主程式</a:t>
            </a:r>
            <a:r>
              <a:rPr lang="en-US" altLang="zh-TW" dirty="0">
                <a:ea typeface="標楷體" panose="03000509000000000000" pitchFamily="65" charset="-120"/>
              </a:rPr>
              <a:t>)</a:t>
            </a:r>
            <a:r>
              <a:rPr lang="zh-TW" altLang="en-US" dirty="0">
                <a:ea typeface="標楷體" panose="03000509000000000000" pitchFamily="65" charset="-120"/>
              </a:rPr>
              <a:t>的類別成員。</a:t>
            </a:r>
            <a:endParaRPr lang="en-US" altLang="zh-TW" dirty="0">
              <a:ea typeface="標楷體" panose="03000509000000000000" pitchFamily="65" charset="-120"/>
            </a:endParaRPr>
          </a:p>
          <a:p>
            <a:pPr algn="just"/>
            <a:endParaRPr lang="en-US" altLang="zh-TW" dirty="0">
              <a:latin typeface="Times New Roman" panose="02020603050405020304" pitchFamily="18" charset="0"/>
              <a:ea typeface="標楷體" panose="03000509000000000000" pitchFamily="65" charset="-120"/>
            </a:endParaRPr>
          </a:p>
          <a:p>
            <a:pPr algn="just"/>
            <a:r>
              <a:rPr lang="zh-TW" altLang="en-US" dirty="0">
                <a:solidFill>
                  <a:srgbClr val="FF0000"/>
                </a:solidFill>
                <a:latin typeface="Times New Roman" panose="02020603050405020304" pitchFamily="18" charset="0"/>
                <a:ea typeface="標楷體" panose="03000509000000000000" pitchFamily="65" charset="-120"/>
              </a:rPr>
              <a:t>備註</a:t>
            </a:r>
            <a:r>
              <a:rPr lang="en-US" altLang="zh-TW" dirty="0">
                <a:solidFill>
                  <a:srgbClr val="FF0000"/>
                </a:solidFill>
                <a:latin typeface="Times New Roman" panose="02020603050405020304" pitchFamily="18" charset="0"/>
                <a:ea typeface="標楷體" panose="03000509000000000000" pitchFamily="65" charset="-120"/>
              </a:rPr>
              <a:t>:</a:t>
            </a:r>
            <a:r>
              <a:rPr lang="zh-TW" altLang="en-US" dirty="0">
                <a:solidFill>
                  <a:srgbClr val="FF0000"/>
                </a:solidFill>
                <a:latin typeface="Times New Roman" panose="02020603050405020304" pitchFamily="18" charset="0"/>
                <a:ea typeface="標楷體" panose="03000509000000000000" pitchFamily="65" charset="-120"/>
              </a:rPr>
              <a:t> 若沒有選擇任意時段是不行進入下階段的</a:t>
            </a:r>
            <a:r>
              <a:rPr lang="en-US" altLang="zh-TW" dirty="0">
                <a:solidFill>
                  <a:srgbClr val="FF0000"/>
                </a:solidFill>
                <a:latin typeface="Times New Roman" panose="02020603050405020304" pitchFamily="18" charset="0"/>
                <a:ea typeface="標楷體" panose="03000509000000000000" pitchFamily="65" charset="-120"/>
              </a:rPr>
              <a:t>!</a:t>
            </a:r>
          </a:p>
        </p:txBody>
      </p:sp>
      <p:pic>
        <p:nvPicPr>
          <p:cNvPr id="3" name="圖片 2">
            <a:extLst>
              <a:ext uri="{FF2B5EF4-FFF2-40B4-BE49-F238E27FC236}">
                <a16:creationId xmlns:a16="http://schemas.microsoft.com/office/drawing/2014/main" id="{C5E765F8-63EF-15E3-DD94-061F05CE79E1}"/>
              </a:ext>
            </a:extLst>
          </p:cNvPr>
          <p:cNvPicPr>
            <a:picLocks noChangeAspect="1"/>
          </p:cNvPicPr>
          <p:nvPr/>
        </p:nvPicPr>
        <p:blipFill>
          <a:blip r:embed="rId2"/>
          <a:stretch>
            <a:fillRect/>
          </a:stretch>
        </p:blipFill>
        <p:spPr>
          <a:xfrm>
            <a:off x="67415" y="1795341"/>
            <a:ext cx="8011643" cy="3743847"/>
          </a:xfrm>
          <a:prstGeom prst="rect">
            <a:avLst/>
          </a:prstGeom>
        </p:spPr>
      </p:pic>
    </p:spTree>
    <p:extLst>
      <p:ext uri="{BB962C8B-B14F-4D97-AF65-F5344CB8AC3E}">
        <p14:creationId xmlns:p14="http://schemas.microsoft.com/office/powerpoint/2010/main" val="2567630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DC34A-E890-D380-C2DF-8EC3136A8552}"/>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74BC5D7-A8E2-9396-5603-C5EC8A0F2320}"/>
              </a:ext>
            </a:extLst>
          </p:cNvPr>
          <p:cNvSpPr>
            <a:spLocks noGrp="1"/>
          </p:cNvSpPr>
          <p:nvPr>
            <p:ph type="title"/>
          </p:nvPr>
        </p:nvSpPr>
        <p:spPr>
          <a:xfrm>
            <a:off x="838200" y="360219"/>
            <a:ext cx="10515600" cy="985981"/>
          </a:xfrm>
        </p:spPr>
        <p:txBody>
          <a:bodyPr>
            <a:normAutofit/>
          </a:bodyPr>
          <a:lstStyle/>
          <a:p>
            <a:pPr algn="ctr"/>
            <a:r>
              <a:rPr kumimoji="1" lang="zh-TW" altLang="en-US" sz="2800" dirty="0">
                <a:latin typeface="標楷體" panose="03000509000000000000" pitchFamily="65" charset="-120"/>
              </a:rPr>
              <a:t>核心功能代碼解析</a:t>
            </a:r>
            <a:br>
              <a:rPr kumimoji="1" lang="en-US" altLang="zh-TW" sz="2800" dirty="0">
                <a:latin typeface="標楷體" panose="03000509000000000000" pitchFamily="65" charset="-120"/>
              </a:rPr>
            </a:br>
            <a:r>
              <a:rPr kumimoji="1" lang="zh-TW" altLang="en-US" sz="2800" dirty="0">
                <a:latin typeface="標楷體" panose="03000509000000000000" pitchFamily="65" charset="-120"/>
              </a:rPr>
              <a:t>專案一 </a:t>
            </a:r>
            <a:r>
              <a:rPr kumimoji="1" lang="en-US" altLang="zh-TW" sz="2800" dirty="0">
                <a:latin typeface="標楷體" panose="03000509000000000000" pitchFamily="65" charset="-120"/>
              </a:rPr>
              <a:t>Form5</a:t>
            </a:r>
            <a:r>
              <a:rPr kumimoji="1" lang="zh-TW" altLang="en-US" sz="2800" dirty="0">
                <a:latin typeface="標楷體" panose="03000509000000000000" pitchFamily="65" charset="-120"/>
              </a:rPr>
              <a:t> </a:t>
            </a:r>
            <a:r>
              <a:rPr kumimoji="1" lang="en-US" altLang="zh-TW" sz="2800" dirty="0" err="1">
                <a:latin typeface="標楷體" panose="03000509000000000000" pitchFamily="65" charset="-120"/>
              </a:rPr>
              <a:t>Menu.cs</a:t>
            </a:r>
            <a:endParaRPr kumimoji="1" lang="zh-TW" altLang="en-US" sz="2800" dirty="0">
              <a:latin typeface="標楷體" panose="03000509000000000000" pitchFamily="65" charset="-120"/>
            </a:endParaRPr>
          </a:p>
        </p:txBody>
      </p:sp>
      <p:sp>
        <p:nvSpPr>
          <p:cNvPr id="6" name="文字方塊 5">
            <a:extLst>
              <a:ext uri="{FF2B5EF4-FFF2-40B4-BE49-F238E27FC236}">
                <a16:creationId xmlns:a16="http://schemas.microsoft.com/office/drawing/2014/main" id="{8906324D-65E1-23BD-D132-B877380C83E1}"/>
              </a:ext>
            </a:extLst>
          </p:cNvPr>
          <p:cNvSpPr txBox="1"/>
          <p:nvPr/>
        </p:nvSpPr>
        <p:spPr>
          <a:xfrm>
            <a:off x="7342909" y="2707022"/>
            <a:ext cx="4110182" cy="2308324"/>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當使用者點選想看的類型餐點，會去讀取對應的</a:t>
            </a:r>
            <a:r>
              <a:rPr lang="en-US" altLang="zh-TW" dirty="0">
                <a:latin typeface="Times New Roman" panose="02020603050405020304" pitchFamily="18" charset="0"/>
                <a:ea typeface="標楷體" panose="03000509000000000000" pitchFamily="65" charset="-120"/>
              </a:rPr>
              <a:t>NDJSON</a:t>
            </a:r>
            <a:r>
              <a:rPr lang="zh-TW" altLang="en-US" dirty="0">
                <a:latin typeface="Times New Roman" panose="02020603050405020304" pitchFamily="18" charset="0"/>
                <a:ea typeface="標楷體" panose="03000509000000000000" pitchFamily="65" charset="-120"/>
              </a:rPr>
              <a:t>檔案，刷新</a:t>
            </a:r>
            <a:r>
              <a:rPr lang="en-US" altLang="zh-TW" dirty="0">
                <a:latin typeface="Times New Roman" panose="02020603050405020304" pitchFamily="18" charset="0"/>
                <a:ea typeface="標楷體" panose="03000509000000000000" pitchFamily="65" charset="-120"/>
              </a:rPr>
              <a:t>Menu</a:t>
            </a:r>
            <a:r>
              <a:rPr lang="zh-TW" altLang="en-US" dirty="0">
                <a:latin typeface="Times New Roman" panose="02020603050405020304" pitchFamily="18" charset="0"/>
                <a:ea typeface="標楷體" panose="03000509000000000000" pitchFamily="65" charset="-120"/>
              </a:rPr>
              <a:t>，若檔案不存在，則顯示</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敬請期待</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，可以塑造預約者好奇或期待的心情。</a:t>
            </a:r>
            <a:endParaRPr lang="en-US" altLang="zh-TW" dirty="0">
              <a:latin typeface="Times New Roman" panose="02020603050405020304" pitchFamily="18" charset="0"/>
              <a:ea typeface="標楷體" panose="03000509000000000000" pitchFamily="65" charset="-120"/>
            </a:endParaRPr>
          </a:p>
          <a:p>
            <a:pPr algn="just"/>
            <a:r>
              <a:rPr lang="zh-TW" altLang="en-US" dirty="0">
                <a:latin typeface="Times New Roman" panose="02020603050405020304" pitchFamily="18" charset="0"/>
                <a:ea typeface="標楷體" panose="03000509000000000000" pitchFamily="65" charset="-120"/>
              </a:rPr>
              <a:t>在此事件中，有加入邏輯判斷，當使用者點選任一餐點類型按鈕時，會將想加入餐點的數量設為</a:t>
            </a:r>
            <a:r>
              <a:rPr lang="en-US" altLang="zh-TW" dirty="0">
                <a:latin typeface="Times New Roman" panose="02020603050405020304" pitchFamily="18" charset="0"/>
                <a:ea typeface="標楷體" panose="03000509000000000000" pitchFamily="65" charset="-120"/>
              </a:rPr>
              <a:t>1</a:t>
            </a:r>
            <a:r>
              <a:rPr lang="zh-TW" altLang="en-US" dirty="0">
                <a:latin typeface="Times New Roman" panose="02020603050405020304" pitchFamily="18" charset="0"/>
                <a:ea typeface="標楷體" panose="03000509000000000000" pitchFamily="65" charset="-120"/>
              </a:rPr>
              <a:t>，也就是回到最初的概念，只不過餐單做改變而已。</a:t>
            </a:r>
            <a:endParaRPr lang="en-US" altLang="zh-TW" dirty="0">
              <a:latin typeface="Times New Roman" panose="02020603050405020304" pitchFamily="18" charset="0"/>
              <a:ea typeface="標楷體" panose="03000509000000000000" pitchFamily="65" charset="-120"/>
            </a:endParaRPr>
          </a:p>
        </p:txBody>
      </p:sp>
      <p:pic>
        <p:nvPicPr>
          <p:cNvPr id="3" name="圖片 2">
            <a:extLst>
              <a:ext uri="{FF2B5EF4-FFF2-40B4-BE49-F238E27FC236}">
                <a16:creationId xmlns:a16="http://schemas.microsoft.com/office/drawing/2014/main" id="{36C3F3F5-6524-ABD2-2449-1CF58E07451C}"/>
              </a:ext>
            </a:extLst>
          </p:cNvPr>
          <p:cNvPicPr>
            <a:picLocks noChangeAspect="1"/>
          </p:cNvPicPr>
          <p:nvPr/>
        </p:nvPicPr>
        <p:blipFill>
          <a:blip r:embed="rId2"/>
          <a:stretch>
            <a:fillRect/>
          </a:stretch>
        </p:blipFill>
        <p:spPr>
          <a:xfrm>
            <a:off x="838200" y="1505984"/>
            <a:ext cx="5801535" cy="4991797"/>
          </a:xfrm>
          <a:prstGeom prst="rect">
            <a:avLst/>
          </a:prstGeom>
        </p:spPr>
      </p:pic>
    </p:spTree>
    <p:extLst>
      <p:ext uri="{BB962C8B-B14F-4D97-AF65-F5344CB8AC3E}">
        <p14:creationId xmlns:p14="http://schemas.microsoft.com/office/powerpoint/2010/main" val="3303396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a:extLst>
              <a:ext uri="{FF2B5EF4-FFF2-40B4-BE49-F238E27FC236}">
                <a16:creationId xmlns:a16="http://schemas.microsoft.com/office/drawing/2014/main" id="{16BB69F9-DF53-8E92-638F-4AF4166E6D37}"/>
              </a:ext>
            </a:extLst>
          </p:cNvPr>
          <p:cNvSpPr>
            <a:spLocks noGrp="1"/>
          </p:cNvSpPr>
          <p:nvPr>
            <p:ph idx="1"/>
          </p:nvPr>
        </p:nvSpPr>
        <p:spPr>
          <a:xfrm>
            <a:off x="1504372" y="882733"/>
            <a:ext cx="9183255" cy="5092534"/>
          </a:xfrm>
        </p:spPr>
        <p:txBody>
          <a:bodyPr anchor="ctr">
            <a:normAutofit/>
          </a:bodyPr>
          <a:lstStyle/>
          <a:p>
            <a:pPr>
              <a:lnSpc>
                <a:spcPct val="150000"/>
              </a:lnSpc>
              <a:buFont typeface="Wingdings" pitchFamily="2" charset="2"/>
              <a:buChar char="Ø"/>
            </a:pPr>
            <a:r>
              <a:rPr kumimoji="1" lang="zh-TW" altLang="en-US" sz="2400" dirty="0">
                <a:latin typeface="標楷體" panose="03000509000000000000" pitchFamily="65" charset="-120"/>
              </a:rPr>
              <a:t>研究背景與動機</a:t>
            </a:r>
            <a:endParaRPr kumimoji="1" lang="en-US" altLang="zh-TW" sz="2400" dirty="0">
              <a:latin typeface="標楷體" panose="03000509000000000000" pitchFamily="65" charset="-120"/>
            </a:endParaRPr>
          </a:p>
          <a:p>
            <a:pPr marL="0" indent="0" algn="just">
              <a:lnSpc>
                <a:spcPct val="150000"/>
              </a:lnSpc>
              <a:buNone/>
            </a:pPr>
            <a:r>
              <a:rPr lang="zh-TW" altLang="zh-TW" sz="1800" dirty="0">
                <a:latin typeface="標楷體" panose="03000509000000000000" pitchFamily="65" charset="-120"/>
              </a:rPr>
              <a:t>現在的人都喜歡到外面的圖書館或是</a:t>
            </a:r>
            <a:r>
              <a:rPr lang="en-US" altLang="zh-TW" sz="1800" dirty="0">
                <a:latin typeface="標楷體" panose="03000509000000000000" pitchFamily="65" charset="-120"/>
              </a:rPr>
              <a:t>K</a:t>
            </a:r>
            <a:r>
              <a:rPr lang="zh-TW" altLang="zh-TW" sz="1800" dirty="0">
                <a:latin typeface="標楷體" panose="03000509000000000000" pitchFamily="65" charset="-120"/>
              </a:rPr>
              <a:t>書中心讀書或辦公，然而，目前這些場所的座位都是先搶先贏，誰先到現場就可以優先選位置，導致如果是臨時起意前往的會面臨無座可用的困境，造成增加尋找其他場所的時間成本，就如同到一家已經坐滿的餐廳一樣，因此才有這預約系統的產生，可以讓有計劃要去的人先預約，沒有提前預約的也能先在家查看</a:t>
            </a:r>
            <a:r>
              <a:rPr lang="en-US" altLang="zh-TW" sz="1800" dirty="0">
                <a:latin typeface="標楷體" panose="03000509000000000000" pitchFamily="65" charset="-120"/>
              </a:rPr>
              <a:t>K</a:t>
            </a:r>
            <a:r>
              <a:rPr lang="zh-TW" altLang="zh-TW" sz="1800" dirty="0">
                <a:latin typeface="標楷體" panose="03000509000000000000" pitchFamily="65" charset="-120"/>
              </a:rPr>
              <a:t>書中心是否有位置。 </a:t>
            </a:r>
            <a:endParaRPr kumimoji="1" lang="en-US" altLang="zh-TW" sz="1800" dirty="0">
              <a:latin typeface="標楷體" panose="03000509000000000000" pitchFamily="65" charset="-120"/>
            </a:endParaRPr>
          </a:p>
          <a:p>
            <a:pPr>
              <a:lnSpc>
                <a:spcPct val="150000"/>
              </a:lnSpc>
              <a:buFont typeface="Wingdings" pitchFamily="2" charset="2"/>
              <a:buChar char="Ø"/>
            </a:pPr>
            <a:r>
              <a:rPr kumimoji="1" lang="zh-TW" altLang="en-US" sz="2400" dirty="0">
                <a:latin typeface="標楷體" panose="03000509000000000000" pitchFamily="65" charset="-120"/>
              </a:rPr>
              <a:t>研究目的</a:t>
            </a:r>
            <a:endParaRPr kumimoji="1" lang="en-US" altLang="zh-TW" sz="2400" dirty="0">
              <a:latin typeface="標楷體" panose="03000509000000000000" pitchFamily="65" charset="-120"/>
            </a:endParaRPr>
          </a:p>
          <a:p>
            <a:pPr marL="0" indent="0">
              <a:lnSpc>
                <a:spcPct val="150000"/>
              </a:lnSpc>
              <a:buNone/>
            </a:pPr>
            <a:r>
              <a:rPr lang="zh-TW" altLang="zh-TW" sz="1800" dirty="0">
                <a:latin typeface="標楷體" panose="03000509000000000000" pitchFamily="65" charset="-120"/>
              </a:rPr>
              <a:t>本研究之目的在於設計一套</a:t>
            </a:r>
            <a:r>
              <a:rPr lang="en-US" altLang="zh-TW" sz="1800" dirty="0">
                <a:latin typeface="標楷體" panose="03000509000000000000" pitchFamily="65" charset="-120"/>
              </a:rPr>
              <a:t>K</a:t>
            </a:r>
            <a:r>
              <a:rPr lang="zh-TW" altLang="zh-TW" sz="1800" dirty="0">
                <a:latin typeface="標楷體" panose="03000509000000000000" pitchFamily="65" charset="-120"/>
              </a:rPr>
              <a:t>書中心座位預約系統，使用者可以行前預約座位，或即時查詢場地內座位使用情況，提升使用者安排學習與辦公行程之便利性，甚至管理者也能隨時查看</a:t>
            </a:r>
            <a:r>
              <a:rPr lang="en-US" altLang="zh-TW" sz="1800" dirty="0">
                <a:latin typeface="標楷體" panose="03000509000000000000" pitchFamily="65" charset="-120"/>
              </a:rPr>
              <a:t>K</a:t>
            </a:r>
            <a:r>
              <a:rPr lang="zh-TW" altLang="zh-TW" sz="1800" dirty="0">
                <a:latin typeface="標楷體" panose="03000509000000000000" pitchFamily="65" charset="-120"/>
              </a:rPr>
              <a:t>書中心的預約情況。</a:t>
            </a:r>
          </a:p>
        </p:txBody>
      </p:sp>
    </p:spTree>
    <p:extLst>
      <p:ext uri="{BB962C8B-B14F-4D97-AF65-F5344CB8AC3E}">
        <p14:creationId xmlns:p14="http://schemas.microsoft.com/office/powerpoint/2010/main" val="3121058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98C72-DC66-9044-695A-11093F16CDBC}"/>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85C79A6-0290-98A9-BA50-8F5283699FE8}"/>
              </a:ext>
            </a:extLst>
          </p:cNvPr>
          <p:cNvSpPr>
            <a:spLocks noGrp="1"/>
          </p:cNvSpPr>
          <p:nvPr>
            <p:ph type="title"/>
          </p:nvPr>
        </p:nvSpPr>
        <p:spPr>
          <a:xfrm>
            <a:off x="838200" y="360219"/>
            <a:ext cx="10515600" cy="985981"/>
          </a:xfrm>
        </p:spPr>
        <p:txBody>
          <a:bodyPr>
            <a:normAutofit/>
          </a:bodyPr>
          <a:lstStyle/>
          <a:p>
            <a:pPr algn="ctr"/>
            <a:r>
              <a:rPr kumimoji="1" lang="zh-TW" altLang="en-US" sz="2800" dirty="0">
                <a:latin typeface="標楷體" panose="03000509000000000000" pitchFamily="65" charset="-120"/>
              </a:rPr>
              <a:t>核心功能代碼解析</a:t>
            </a:r>
            <a:br>
              <a:rPr kumimoji="1" lang="en-US" altLang="zh-TW" sz="2800" dirty="0">
                <a:latin typeface="標楷體" panose="03000509000000000000" pitchFamily="65" charset="-120"/>
              </a:rPr>
            </a:br>
            <a:r>
              <a:rPr kumimoji="1" lang="zh-TW" altLang="en-US" sz="2800" dirty="0">
                <a:latin typeface="標楷體" panose="03000509000000000000" pitchFamily="65" charset="-120"/>
              </a:rPr>
              <a:t>專案一 </a:t>
            </a:r>
            <a:r>
              <a:rPr kumimoji="1" lang="en-US" altLang="zh-TW" sz="2800" dirty="0">
                <a:latin typeface="標楷體" panose="03000509000000000000" pitchFamily="65" charset="-120"/>
              </a:rPr>
              <a:t>Form5</a:t>
            </a:r>
            <a:r>
              <a:rPr kumimoji="1" lang="zh-TW" altLang="en-US" sz="2800" dirty="0">
                <a:latin typeface="標楷體" panose="03000509000000000000" pitchFamily="65" charset="-120"/>
              </a:rPr>
              <a:t> </a:t>
            </a:r>
            <a:r>
              <a:rPr kumimoji="1" lang="en-US" altLang="zh-TW" sz="2800" dirty="0" err="1">
                <a:latin typeface="標楷體" panose="03000509000000000000" pitchFamily="65" charset="-120"/>
              </a:rPr>
              <a:t>Menu.cs</a:t>
            </a:r>
            <a:endParaRPr kumimoji="1" lang="zh-TW" altLang="en-US" sz="2800" dirty="0">
              <a:latin typeface="標楷體" panose="03000509000000000000" pitchFamily="65" charset="-120"/>
            </a:endParaRPr>
          </a:p>
        </p:txBody>
      </p:sp>
      <p:sp>
        <p:nvSpPr>
          <p:cNvPr id="6" name="文字方塊 5">
            <a:extLst>
              <a:ext uri="{FF2B5EF4-FFF2-40B4-BE49-F238E27FC236}">
                <a16:creationId xmlns:a16="http://schemas.microsoft.com/office/drawing/2014/main" id="{B1B998FA-A72A-D184-E027-08EC4C986007}"/>
              </a:ext>
            </a:extLst>
          </p:cNvPr>
          <p:cNvSpPr txBox="1"/>
          <p:nvPr/>
        </p:nvSpPr>
        <p:spPr>
          <a:xfrm>
            <a:off x="7342909" y="2707022"/>
            <a:ext cx="4110182" cy="1754326"/>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因沒有內建的圓形按鈕，所以如同上述</a:t>
            </a:r>
            <a:r>
              <a:rPr lang="en-US" altLang="zh-TW" dirty="0">
                <a:latin typeface="Times New Roman" panose="02020603050405020304" pitchFamily="18" charset="0"/>
                <a:ea typeface="標楷體" panose="03000509000000000000" pitchFamily="65" charset="-120"/>
              </a:rPr>
              <a:t>Login</a:t>
            </a:r>
            <a:r>
              <a:rPr lang="zh-TW" altLang="en-US" dirty="0">
                <a:latin typeface="Times New Roman" panose="02020603050405020304" pitchFamily="18" charset="0"/>
                <a:ea typeface="標楷體" panose="03000509000000000000" pitchFamily="65" charset="-120"/>
              </a:rPr>
              <a:t>介面一樣，運用</a:t>
            </a:r>
            <a:r>
              <a:rPr lang="en-US" altLang="zh-TW" dirty="0">
                <a:latin typeface="Times New Roman" panose="02020603050405020304" pitchFamily="18" charset="0"/>
                <a:ea typeface="標楷體" panose="03000509000000000000" pitchFamily="65" charset="-120"/>
              </a:rPr>
              <a:t>Panel</a:t>
            </a:r>
            <a:r>
              <a:rPr lang="zh-TW" altLang="en-US" dirty="0">
                <a:latin typeface="Times New Roman" panose="02020603050405020304" pitchFamily="18" charset="0"/>
                <a:ea typeface="標楷體" panose="03000509000000000000" pitchFamily="65" charset="-120"/>
              </a:rPr>
              <a:t>來塑造驗證碼一樣，利用</a:t>
            </a:r>
            <a:r>
              <a:rPr lang="en-US" altLang="zh-TW" dirty="0">
                <a:latin typeface="Times New Roman" panose="02020603050405020304" pitchFamily="18" charset="0"/>
                <a:ea typeface="標楷體" panose="03000509000000000000" pitchFamily="65" charset="-120"/>
              </a:rPr>
              <a:t>Panel</a:t>
            </a:r>
            <a:r>
              <a:rPr lang="zh-TW" altLang="en-US" dirty="0">
                <a:latin typeface="Times New Roman" panose="02020603050405020304" pitchFamily="18" charset="0"/>
                <a:ea typeface="標楷體" panose="03000509000000000000" pitchFamily="65" charset="-120"/>
              </a:rPr>
              <a:t>作為容器，運用筆刷繪製圓形、筆繪製線條，來達到圓形按鈕的形成，之後再根據需求來結合事件觸發。</a:t>
            </a:r>
            <a:endParaRPr lang="en-US" altLang="zh-TW" dirty="0">
              <a:latin typeface="Times New Roman" panose="02020603050405020304" pitchFamily="18" charset="0"/>
              <a:ea typeface="標楷體" panose="03000509000000000000" pitchFamily="65" charset="-120"/>
            </a:endParaRPr>
          </a:p>
        </p:txBody>
      </p:sp>
      <p:pic>
        <p:nvPicPr>
          <p:cNvPr id="5" name="圖片 4">
            <a:extLst>
              <a:ext uri="{FF2B5EF4-FFF2-40B4-BE49-F238E27FC236}">
                <a16:creationId xmlns:a16="http://schemas.microsoft.com/office/drawing/2014/main" id="{7AE5FA64-6B65-5A02-4625-4815A6E446B9}"/>
              </a:ext>
            </a:extLst>
          </p:cNvPr>
          <p:cNvPicPr>
            <a:picLocks noChangeAspect="1"/>
          </p:cNvPicPr>
          <p:nvPr/>
        </p:nvPicPr>
        <p:blipFill>
          <a:blip r:embed="rId2"/>
          <a:stretch>
            <a:fillRect/>
          </a:stretch>
        </p:blipFill>
        <p:spPr>
          <a:xfrm>
            <a:off x="1751588" y="1954909"/>
            <a:ext cx="4163006" cy="3572374"/>
          </a:xfrm>
          <a:prstGeom prst="rect">
            <a:avLst/>
          </a:prstGeom>
        </p:spPr>
      </p:pic>
    </p:spTree>
    <p:extLst>
      <p:ext uri="{BB962C8B-B14F-4D97-AF65-F5344CB8AC3E}">
        <p14:creationId xmlns:p14="http://schemas.microsoft.com/office/powerpoint/2010/main" val="2376707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1D14F-7508-B19F-2399-44B917F8465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289AFBB-31D9-B696-926C-09014C517AD6}"/>
              </a:ext>
            </a:extLst>
          </p:cNvPr>
          <p:cNvSpPr>
            <a:spLocks noGrp="1"/>
          </p:cNvSpPr>
          <p:nvPr>
            <p:ph type="title"/>
          </p:nvPr>
        </p:nvSpPr>
        <p:spPr>
          <a:xfrm>
            <a:off x="838200" y="360219"/>
            <a:ext cx="10515600" cy="985981"/>
          </a:xfrm>
        </p:spPr>
        <p:txBody>
          <a:bodyPr>
            <a:normAutofit/>
          </a:bodyPr>
          <a:lstStyle/>
          <a:p>
            <a:pPr algn="ctr"/>
            <a:r>
              <a:rPr kumimoji="1" lang="zh-TW" altLang="en-US" sz="2800" dirty="0">
                <a:latin typeface="標楷體" panose="03000509000000000000" pitchFamily="65" charset="-120"/>
              </a:rPr>
              <a:t>核心功能代碼解析</a:t>
            </a:r>
            <a:br>
              <a:rPr kumimoji="1" lang="en-US" altLang="zh-TW" sz="2800" dirty="0">
                <a:latin typeface="標楷體" panose="03000509000000000000" pitchFamily="65" charset="-120"/>
              </a:rPr>
            </a:br>
            <a:r>
              <a:rPr kumimoji="1" lang="zh-TW" altLang="en-US" sz="2800" dirty="0">
                <a:latin typeface="標楷體" panose="03000509000000000000" pitchFamily="65" charset="-120"/>
              </a:rPr>
              <a:t>專案一 </a:t>
            </a:r>
            <a:r>
              <a:rPr kumimoji="1" lang="en-US" altLang="zh-TW" sz="2800" dirty="0">
                <a:latin typeface="標楷體" panose="03000509000000000000" pitchFamily="65" charset="-120"/>
              </a:rPr>
              <a:t>Form5</a:t>
            </a:r>
            <a:r>
              <a:rPr kumimoji="1" lang="zh-TW" altLang="en-US" sz="2800" dirty="0">
                <a:latin typeface="標楷體" panose="03000509000000000000" pitchFamily="65" charset="-120"/>
              </a:rPr>
              <a:t> </a:t>
            </a:r>
            <a:r>
              <a:rPr kumimoji="1" lang="en-US" altLang="zh-TW" sz="2800" dirty="0" err="1">
                <a:latin typeface="標楷體" panose="03000509000000000000" pitchFamily="65" charset="-120"/>
              </a:rPr>
              <a:t>Menu.cs</a:t>
            </a:r>
            <a:endParaRPr kumimoji="1" lang="zh-TW" altLang="en-US" sz="2800" dirty="0">
              <a:latin typeface="標楷體" panose="03000509000000000000" pitchFamily="65" charset="-120"/>
            </a:endParaRPr>
          </a:p>
        </p:txBody>
      </p:sp>
      <p:sp>
        <p:nvSpPr>
          <p:cNvPr id="6" name="文字方塊 5">
            <a:extLst>
              <a:ext uri="{FF2B5EF4-FFF2-40B4-BE49-F238E27FC236}">
                <a16:creationId xmlns:a16="http://schemas.microsoft.com/office/drawing/2014/main" id="{641542CC-E3A1-08C8-533D-932CC9A136AA}"/>
              </a:ext>
            </a:extLst>
          </p:cNvPr>
          <p:cNvSpPr txBox="1"/>
          <p:nvPr/>
        </p:nvSpPr>
        <p:spPr>
          <a:xfrm>
            <a:off x="7342909" y="2707022"/>
            <a:ext cx="4110182" cy="1754326"/>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加減按鈕的繪製主題，繪製原則都一樣，不過只是加法的筆畫多了一撇。</a:t>
            </a:r>
            <a:endParaRPr lang="en-US" altLang="zh-TW" dirty="0">
              <a:latin typeface="Times New Roman" panose="02020603050405020304" pitchFamily="18" charset="0"/>
              <a:ea typeface="標楷體" panose="03000509000000000000" pitchFamily="65" charset="-120"/>
            </a:endParaRPr>
          </a:p>
          <a:p>
            <a:pPr algn="just"/>
            <a:r>
              <a:rPr lang="zh-TW" altLang="en-US" dirty="0">
                <a:latin typeface="Times New Roman" panose="02020603050405020304" pitchFamily="18" charset="0"/>
                <a:ea typeface="標楷體" panose="03000509000000000000" pitchFamily="65" charset="-120"/>
              </a:rPr>
              <a:t>加減按鈕都有自身的筆刷，不共享，只有筆共享，至於筆刷顏色的變化取決於使用者如何跟按鈕互動，來去觸發對應事件，有不同的變化，詳情於下頁。</a:t>
            </a:r>
            <a:endParaRPr lang="en-US" altLang="zh-TW" dirty="0">
              <a:latin typeface="Times New Roman" panose="02020603050405020304" pitchFamily="18" charset="0"/>
              <a:ea typeface="標楷體" panose="03000509000000000000" pitchFamily="65" charset="-120"/>
            </a:endParaRPr>
          </a:p>
        </p:txBody>
      </p:sp>
      <p:pic>
        <p:nvPicPr>
          <p:cNvPr id="3" name="圖片 2">
            <a:extLst>
              <a:ext uri="{FF2B5EF4-FFF2-40B4-BE49-F238E27FC236}">
                <a16:creationId xmlns:a16="http://schemas.microsoft.com/office/drawing/2014/main" id="{FC9133CA-295A-19B3-6FD4-198628876F10}"/>
              </a:ext>
            </a:extLst>
          </p:cNvPr>
          <p:cNvPicPr>
            <a:picLocks noChangeAspect="1"/>
          </p:cNvPicPr>
          <p:nvPr/>
        </p:nvPicPr>
        <p:blipFill>
          <a:blip r:embed="rId2"/>
          <a:stretch>
            <a:fillRect/>
          </a:stretch>
        </p:blipFill>
        <p:spPr>
          <a:xfrm>
            <a:off x="1150973" y="1678919"/>
            <a:ext cx="5696745" cy="3810532"/>
          </a:xfrm>
          <a:prstGeom prst="rect">
            <a:avLst/>
          </a:prstGeom>
        </p:spPr>
      </p:pic>
    </p:spTree>
    <p:extLst>
      <p:ext uri="{BB962C8B-B14F-4D97-AF65-F5344CB8AC3E}">
        <p14:creationId xmlns:p14="http://schemas.microsoft.com/office/powerpoint/2010/main" val="4146952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95CAD-0047-E828-C6B2-29CBF9D6DDF0}"/>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B6F8C558-5EFB-B7F3-70E5-B813A9126ED8}"/>
              </a:ext>
            </a:extLst>
          </p:cNvPr>
          <p:cNvSpPr>
            <a:spLocks noGrp="1"/>
          </p:cNvSpPr>
          <p:nvPr>
            <p:ph type="title"/>
          </p:nvPr>
        </p:nvSpPr>
        <p:spPr>
          <a:xfrm>
            <a:off x="838200" y="360219"/>
            <a:ext cx="10515600" cy="985981"/>
          </a:xfrm>
        </p:spPr>
        <p:txBody>
          <a:bodyPr>
            <a:normAutofit/>
          </a:bodyPr>
          <a:lstStyle/>
          <a:p>
            <a:pPr algn="ctr"/>
            <a:r>
              <a:rPr kumimoji="1" lang="zh-TW" altLang="en-US" sz="2800" dirty="0">
                <a:latin typeface="標楷體" panose="03000509000000000000" pitchFamily="65" charset="-120"/>
              </a:rPr>
              <a:t>核心功能代碼解析</a:t>
            </a:r>
            <a:br>
              <a:rPr kumimoji="1" lang="en-US" altLang="zh-TW" sz="2800" dirty="0">
                <a:latin typeface="標楷體" panose="03000509000000000000" pitchFamily="65" charset="-120"/>
              </a:rPr>
            </a:br>
            <a:r>
              <a:rPr kumimoji="1" lang="zh-TW" altLang="en-US" sz="2800" dirty="0">
                <a:latin typeface="標楷體" panose="03000509000000000000" pitchFamily="65" charset="-120"/>
              </a:rPr>
              <a:t>專案一 </a:t>
            </a:r>
            <a:r>
              <a:rPr kumimoji="1" lang="en-US" altLang="zh-TW" sz="2800" dirty="0">
                <a:latin typeface="標楷體" panose="03000509000000000000" pitchFamily="65" charset="-120"/>
              </a:rPr>
              <a:t>Form5</a:t>
            </a:r>
            <a:r>
              <a:rPr kumimoji="1" lang="zh-TW" altLang="en-US" sz="2800" dirty="0">
                <a:latin typeface="標楷體" panose="03000509000000000000" pitchFamily="65" charset="-120"/>
              </a:rPr>
              <a:t> </a:t>
            </a:r>
            <a:r>
              <a:rPr kumimoji="1" lang="en-US" altLang="zh-TW" sz="2800" dirty="0" err="1">
                <a:latin typeface="標楷體" panose="03000509000000000000" pitchFamily="65" charset="-120"/>
              </a:rPr>
              <a:t>Menu.cs</a:t>
            </a:r>
            <a:endParaRPr kumimoji="1" lang="zh-TW" altLang="en-US" sz="2800" dirty="0">
              <a:latin typeface="標楷體" panose="03000509000000000000" pitchFamily="65" charset="-120"/>
            </a:endParaRPr>
          </a:p>
        </p:txBody>
      </p:sp>
      <p:sp>
        <p:nvSpPr>
          <p:cNvPr id="6" name="文字方塊 5">
            <a:extLst>
              <a:ext uri="{FF2B5EF4-FFF2-40B4-BE49-F238E27FC236}">
                <a16:creationId xmlns:a16="http://schemas.microsoft.com/office/drawing/2014/main" id="{8A285995-2422-7461-9EB0-5BFDE840339D}"/>
              </a:ext>
            </a:extLst>
          </p:cNvPr>
          <p:cNvSpPr txBox="1"/>
          <p:nvPr/>
        </p:nvSpPr>
        <p:spPr>
          <a:xfrm>
            <a:off x="7121236" y="2540476"/>
            <a:ext cx="4110182" cy="1754326"/>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當使用者滑鼠進入按鈕時</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也就是</a:t>
            </a:r>
            <a:r>
              <a:rPr lang="en-US" altLang="zh-TW" dirty="0">
                <a:latin typeface="Times New Roman" panose="02020603050405020304" pitchFamily="18" charset="0"/>
                <a:ea typeface="標楷體" panose="03000509000000000000" pitchFamily="65" charset="-120"/>
              </a:rPr>
              <a:t>Panel</a:t>
            </a:r>
            <a:r>
              <a:rPr lang="zh-TW" altLang="en-US" dirty="0">
                <a:latin typeface="Times New Roman" panose="02020603050405020304" pitchFamily="18" charset="0"/>
                <a:ea typeface="標楷體" panose="03000509000000000000" pitchFamily="65" charset="-120"/>
              </a:rPr>
              <a:t>上方</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，或按下且放開</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相當於回到進入的狀態</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，對應按鈕顏色邊深。</a:t>
            </a:r>
            <a:endParaRPr lang="en-US" altLang="zh-TW" dirty="0">
              <a:latin typeface="Times New Roman" panose="02020603050405020304" pitchFamily="18" charset="0"/>
              <a:ea typeface="標楷體" panose="03000509000000000000" pitchFamily="65" charset="-120"/>
            </a:endParaRPr>
          </a:p>
          <a:p>
            <a:pPr algn="just"/>
            <a:endParaRPr lang="en-US" altLang="zh-TW" dirty="0">
              <a:latin typeface="Times New Roman" panose="02020603050405020304" pitchFamily="18" charset="0"/>
              <a:ea typeface="標楷體" panose="03000509000000000000" pitchFamily="65" charset="-120"/>
            </a:endParaRPr>
          </a:p>
          <a:p>
            <a:pPr algn="just"/>
            <a:r>
              <a:rPr lang="zh-TW" altLang="en-US" dirty="0">
                <a:latin typeface="Times New Roman" panose="02020603050405020304" pitchFamily="18" charset="0"/>
                <a:ea typeface="標楷體" panose="03000509000000000000" pitchFamily="65" charset="-120"/>
              </a:rPr>
              <a:t>當使用者滑鼠離開按鈕時，按鈕回到初始的顏色狀態。</a:t>
            </a:r>
            <a:endParaRPr lang="en-US" altLang="zh-TW" dirty="0">
              <a:latin typeface="Times New Roman" panose="02020603050405020304" pitchFamily="18" charset="0"/>
              <a:ea typeface="標楷體" panose="03000509000000000000" pitchFamily="65" charset="-120"/>
            </a:endParaRPr>
          </a:p>
        </p:txBody>
      </p:sp>
      <p:pic>
        <p:nvPicPr>
          <p:cNvPr id="4" name="圖片 3">
            <a:extLst>
              <a:ext uri="{FF2B5EF4-FFF2-40B4-BE49-F238E27FC236}">
                <a16:creationId xmlns:a16="http://schemas.microsoft.com/office/drawing/2014/main" id="{54B8B14D-D7EC-CB26-1F79-BB7AC7460168}"/>
              </a:ext>
            </a:extLst>
          </p:cNvPr>
          <p:cNvPicPr>
            <a:picLocks noChangeAspect="1"/>
          </p:cNvPicPr>
          <p:nvPr/>
        </p:nvPicPr>
        <p:blipFill>
          <a:blip r:embed="rId2"/>
          <a:stretch>
            <a:fillRect/>
          </a:stretch>
        </p:blipFill>
        <p:spPr>
          <a:xfrm>
            <a:off x="524044" y="1626076"/>
            <a:ext cx="6597192" cy="2705478"/>
          </a:xfrm>
          <a:prstGeom prst="rect">
            <a:avLst/>
          </a:prstGeom>
        </p:spPr>
      </p:pic>
      <p:pic>
        <p:nvPicPr>
          <p:cNvPr id="5" name="圖片 4">
            <a:extLst>
              <a:ext uri="{FF2B5EF4-FFF2-40B4-BE49-F238E27FC236}">
                <a16:creationId xmlns:a16="http://schemas.microsoft.com/office/drawing/2014/main" id="{0B6EABB0-0B23-6B9B-03DD-5E511AF1E54E}"/>
              </a:ext>
            </a:extLst>
          </p:cNvPr>
          <p:cNvPicPr>
            <a:picLocks noChangeAspect="1"/>
          </p:cNvPicPr>
          <p:nvPr/>
        </p:nvPicPr>
        <p:blipFill>
          <a:blip r:embed="rId3"/>
          <a:stretch>
            <a:fillRect/>
          </a:stretch>
        </p:blipFill>
        <p:spPr>
          <a:xfrm>
            <a:off x="524044" y="4414522"/>
            <a:ext cx="6165472" cy="2360351"/>
          </a:xfrm>
          <a:prstGeom prst="rect">
            <a:avLst/>
          </a:prstGeom>
        </p:spPr>
      </p:pic>
    </p:spTree>
    <p:extLst>
      <p:ext uri="{BB962C8B-B14F-4D97-AF65-F5344CB8AC3E}">
        <p14:creationId xmlns:p14="http://schemas.microsoft.com/office/powerpoint/2010/main" val="2605012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97C6E-175F-37D1-8D56-F6AC9519FCDE}"/>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96D02981-0A24-07E4-6D37-C8983FC6CE97}"/>
              </a:ext>
            </a:extLst>
          </p:cNvPr>
          <p:cNvSpPr>
            <a:spLocks noGrp="1"/>
          </p:cNvSpPr>
          <p:nvPr>
            <p:ph type="title"/>
          </p:nvPr>
        </p:nvSpPr>
        <p:spPr>
          <a:xfrm>
            <a:off x="838200" y="360219"/>
            <a:ext cx="10515600" cy="985981"/>
          </a:xfrm>
        </p:spPr>
        <p:txBody>
          <a:bodyPr>
            <a:normAutofit/>
          </a:bodyPr>
          <a:lstStyle/>
          <a:p>
            <a:pPr algn="ctr"/>
            <a:r>
              <a:rPr kumimoji="1" lang="zh-TW" altLang="en-US" sz="2800" dirty="0">
                <a:latin typeface="標楷體" panose="03000509000000000000" pitchFamily="65" charset="-120"/>
              </a:rPr>
              <a:t>核心功能代碼解析</a:t>
            </a:r>
            <a:br>
              <a:rPr kumimoji="1" lang="en-US" altLang="zh-TW" sz="2800" dirty="0">
                <a:latin typeface="標楷體" panose="03000509000000000000" pitchFamily="65" charset="-120"/>
              </a:rPr>
            </a:br>
            <a:r>
              <a:rPr kumimoji="1" lang="zh-TW" altLang="en-US" sz="2800" dirty="0">
                <a:latin typeface="標楷體" panose="03000509000000000000" pitchFamily="65" charset="-120"/>
              </a:rPr>
              <a:t>專案一 </a:t>
            </a:r>
            <a:r>
              <a:rPr kumimoji="1" lang="en-US" altLang="zh-TW" sz="2800" dirty="0">
                <a:latin typeface="標楷體" panose="03000509000000000000" pitchFamily="65" charset="-120"/>
              </a:rPr>
              <a:t>Form5</a:t>
            </a:r>
            <a:r>
              <a:rPr kumimoji="1" lang="zh-TW" altLang="en-US" sz="2800" dirty="0">
                <a:latin typeface="標楷體" panose="03000509000000000000" pitchFamily="65" charset="-120"/>
              </a:rPr>
              <a:t> </a:t>
            </a:r>
            <a:r>
              <a:rPr kumimoji="1" lang="en-US" altLang="zh-TW" sz="2800" dirty="0" err="1">
                <a:latin typeface="標楷體" panose="03000509000000000000" pitchFamily="65" charset="-120"/>
              </a:rPr>
              <a:t>Menu.cs</a:t>
            </a:r>
            <a:endParaRPr kumimoji="1" lang="zh-TW" altLang="en-US" sz="2800" dirty="0">
              <a:latin typeface="標楷體" panose="03000509000000000000" pitchFamily="65" charset="-120"/>
            </a:endParaRPr>
          </a:p>
        </p:txBody>
      </p:sp>
      <p:sp>
        <p:nvSpPr>
          <p:cNvPr id="6" name="文字方塊 5">
            <a:extLst>
              <a:ext uri="{FF2B5EF4-FFF2-40B4-BE49-F238E27FC236}">
                <a16:creationId xmlns:a16="http://schemas.microsoft.com/office/drawing/2014/main" id="{F536D312-71CB-87B8-E2FD-D56688A55B00}"/>
              </a:ext>
            </a:extLst>
          </p:cNvPr>
          <p:cNvSpPr txBox="1"/>
          <p:nvPr/>
        </p:nvSpPr>
        <p:spPr>
          <a:xfrm>
            <a:off x="2207491" y="1674674"/>
            <a:ext cx="7989454" cy="1200329"/>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當按鈕被按下時，根據按下的按鈕，來改變想加入餐點的數量。</a:t>
            </a:r>
            <a:endParaRPr lang="en-US" altLang="zh-TW" dirty="0">
              <a:latin typeface="Times New Roman" panose="02020603050405020304" pitchFamily="18" charset="0"/>
              <a:ea typeface="標楷體" panose="03000509000000000000" pitchFamily="65" charset="-120"/>
            </a:endParaRPr>
          </a:p>
          <a:p>
            <a:pPr algn="just"/>
            <a:r>
              <a:rPr lang="zh-TW" altLang="en-US" dirty="0">
                <a:latin typeface="Times New Roman" panose="02020603050405020304" pitchFamily="18" charset="0"/>
                <a:ea typeface="標楷體" panose="03000509000000000000" pitchFamily="65" charset="-120"/>
              </a:rPr>
              <a:t>在這邊有兩個邏輯上的判斷，第一是若使用者沒有選擇</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點選</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想加入的商品，會提醒使用者要選擇想加入的商品</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第二是若此時的數量為</a:t>
            </a:r>
            <a:r>
              <a:rPr lang="en-US" altLang="zh-TW" dirty="0">
                <a:latin typeface="Times New Roman" panose="02020603050405020304" pitchFamily="18" charset="0"/>
                <a:ea typeface="標楷體" panose="03000509000000000000" pitchFamily="65" charset="-120"/>
              </a:rPr>
              <a:t>1</a:t>
            </a:r>
            <a:r>
              <a:rPr lang="zh-TW" altLang="en-US" dirty="0">
                <a:latin typeface="Times New Roman" panose="02020603050405020304" pitchFamily="18" charset="0"/>
                <a:ea typeface="標楷體" panose="03000509000000000000" pitchFamily="65" charset="-120"/>
              </a:rPr>
              <a:t>，減少按鈕是不會出現的，只有當數量大於等於</a:t>
            </a:r>
            <a:r>
              <a:rPr lang="en-US" altLang="zh-TW" dirty="0">
                <a:latin typeface="Times New Roman" panose="02020603050405020304" pitchFamily="18" charset="0"/>
                <a:ea typeface="標楷體" panose="03000509000000000000" pitchFamily="65" charset="-120"/>
              </a:rPr>
              <a:t>2</a:t>
            </a:r>
            <a:r>
              <a:rPr lang="zh-TW" altLang="en-US" dirty="0">
                <a:latin typeface="Times New Roman" panose="02020603050405020304" pitchFamily="18" charset="0"/>
                <a:ea typeface="標楷體" panose="03000509000000000000" pitchFamily="65" charset="-120"/>
              </a:rPr>
              <a:t>才會出現，因數量</a:t>
            </a:r>
            <a:r>
              <a:rPr lang="en-US" altLang="zh-TW" dirty="0">
                <a:latin typeface="Times New Roman" panose="02020603050405020304" pitchFamily="18" charset="0"/>
                <a:ea typeface="標楷體" panose="03000509000000000000" pitchFamily="65" charset="-120"/>
              </a:rPr>
              <a:t>0</a:t>
            </a:r>
            <a:r>
              <a:rPr lang="zh-TW" altLang="en-US" dirty="0">
                <a:latin typeface="Times New Roman" panose="02020603050405020304" pitchFamily="18" charset="0"/>
                <a:ea typeface="標楷體" panose="03000509000000000000" pitchFamily="65" charset="-120"/>
              </a:rPr>
              <a:t>是不合理的。</a:t>
            </a:r>
            <a:endParaRPr lang="en-US" altLang="zh-TW" dirty="0">
              <a:latin typeface="Times New Roman" panose="02020603050405020304" pitchFamily="18" charset="0"/>
              <a:ea typeface="標楷體" panose="03000509000000000000" pitchFamily="65" charset="-120"/>
            </a:endParaRPr>
          </a:p>
        </p:txBody>
      </p:sp>
      <p:pic>
        <p:nvPicPr>
          <p:cNvPr id="7" name="圖片 6">
            <a:extLst>
              <a:ext uri="{FF2B5EF4-FFF2-40B4-BE49-F238E27FC236}">
                <a16:creationId xmlns:a16="http://schemas.microsoft.com/office/drawing/2014/main" id="{7D80283A-AB27-7349-73A4-4A437E13F64D}"/>
              </a:ext>
            </a:extLst>
          </p:cNvPr>
          <p:cNvPicPr>
            <a:picLocks noChangeAspect="1"/>
          </p:cNvPicPr>
          <p:nvPr/>
        </p:nvPicPr>
        <p:blipFill>
          <a:blip r:embed="rId2"/>
          <a:stretch>
            <a:fillRect/>
          </a:stretch>
        </p:blipFill>
        <p:spPr>
          <a:xfrm>
            <a:off x="2207492" y="3050495"/>
            <a:ext cx="7610763" cy="3555444"/>
          </a:xfrm>
          <a:prstGeom prst="rect">
            <a:avLst/>
          </a:prstGeom>
        </p:spPr>
      </p:pic>
    </p:spTree>
    <p:extLst>
      <p:ext uri="{BB962C8B-B14F-4D97-AF65-F5344CB8AC3E}">
        <p14:creationId xmlns:p14="http://schemas.microsoft.com/office/powerpoint/2010/main" val="4110997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8EF3D-93A8-4208-B422-D937AC5C17A3}"/>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FD6B97A-A5B0-EF50-9E98-1617C18EE710}"/>
              </a:ext>
            </a:extLst>
          </p:cNvPr>
          <p:cNvSpPr>
            <a:spLocks noGrp="1"/>
          </p:cNvSpPr>
          <p:nvPr>
            <p:ph type="title"/>
          </p:nvPr>
        </p:nvSpPr>
        <p:spPr>
          <a:xfrm>
            <a:off x="838200" y="360219"/>
            <a:ext cx="10515600" cy="985981"/>
          </a:xfrm>
        </p:spPr>
        <p:txBody>
          <a:bodyPr>
            <a:normAutofit/>
          </a:bodyPr>
          <a:lstStyle/>
          <a:p>
            <a:pPr algn="ctr"/>
            <a:r>
              <a:rPr kumimoji="1" lang="zh-TW" altLang="en-US" sz="2800" dirty="0">
                <a:latin typeface="標楷體" panose="03000509000000000000" pitchFamily="65" charset="-120"/>
              </a:rPr>
              <a:t>核心功能代碼解析</a:t>
            </a:r>
            <a:br>
              <a:rPr kumimoji="1" lang="en-US" altLang="zh-TW" sz="2800" dirty="0">
                <a:latin typeface="標楷體" panose="03000509000000000000" pitchFamily="65" charset="-120"/>
              </a:rPr>
            </a:br>
            <a:r>
              <a:rPr kumimoji="1" lang="zh-TW" altLang="en-US" sz="2800" dirty="0">
                <a:latin typeface="標楷體" panose="03000509000000000000" pitchFamily="65" charset="-120"/>
              </a:rPr>
              <a:t>專案一 </a:t>
            </a:r>
            <a:r>
              <a:rPr kumimoji="1" lang="en-US" altLang="zh-TW" sz="2800" dirty="0">
                <a:latin typeface="標楷體" panose="03000509000000000000" pitchFamily="65" charset="-120"/>
              </a:rPr>
              <a:t>Form5</a:t>
            </a:r>
            <a:r>
              <a:rPr kumimoji="1" lang="zh-TW" altLang="en-US" sz="2800" dirty="0">
                <a:latin typeface="標楷體" panose="03000509000000000000" pitchFamily="65" charset="-120"/>
              </a:rPr>
              <a:t> </a:t>
            </a:r>
            <a:r>
              <a:rPr kumimoji="1" lang="en-US" altLang="zh-TW" sz="2800" dirty="0" err="1">
                <a:latin typeface="標楷體" panose="03000509000000000000" pitchFamily="65" charset="-120"/>
              </a:rPr>
              <a:t>Menu.cs</a:t>
            </a:r>
            <a:endParaRPr kumimoji="1" lang="zh-TW" altLang="en-US" sz="2800" dirty="0">
              <a:latin typeface="標楷體" panose="03000509000000000000" pitchFamily="65" charset="-120"/>
            </a:endParaRPr>
          </a:p>
        </p:txBody>
      </p:sp>
      <p:sp>
        <p:nvSpPr>
          <p:cNvPr id="6" name="文字方塊 5">
            <a:extLst>
              <a:ext uri="{FF2B5EF4-FFF2-40B4-BE49-F238E27FC236}">
                <a16:creationId xmlns:a16="http://schemas.microsoft.com/office/drawing/2014/main" id="{B8AAB71C-36C4-E706-2042-5C4A46FD1CC9}"/>
              </a:ext>
            </a:extLst>
          </p:cNvPr>
          <p:cNvSpPr txBox="1"/>
          <p:nvPr/>
        </p:nvSpPr>
        <p:spPr>
          <a:xfrm>
            <a:off x="2207490" y="1988710"/>
            <a:ext cx="7989454" cy="646331"/>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a:t>
            </a:r>
            <a:r>
              <a:rPr lang="en-US" altLang="zh-TW" dirty="0">
                <a:latin typeface="Times New Roman" panose="02020603050405020304" pitchFamily="18" charset="0"/>
                <a:ea typeface="標楷體" panose="03000509000000000000" pitchFamily="65" charset="-120"/>
              </a:rPr>
              <a:t>Menu</a:t>
            </a:r>
            <a:r>
              <a:rPr lang="zh-TW" altLang="en-US" dirty="0">
                <a:latin typeface="Times New Roman" panose="02020603050405020304" pitchFamily="18" charset="0"/>
                <a:ea typeface="標楷體" panose="03000509000000000000" pitchFamily="65" charset="-120"/>
              </a:rPr>
              <a:t>或是</a:t>
            </a:r>
            <a:r>
              <a:rPr lang="en-US" altLang="zh-TW" dirty="0">
                <a:latin typeface="Times New Roman" panose="02020603050405020304" pitchFamily="18" charset="0"/>
                <a:ea typeface="標楷體" panose="03000509000000000000" pitchFamily="65" charset="-120"/>
              </a:rPr>
              <a:t>Order</a:t>
            </a:r>
            <a:r>
              <a:rPr lang="zh-TW" altLang="en-US" dirty="0">
                <a:latin typeface="Times New Roman" panose="02020603050405020304" pitchFamily="18" charset="0"/>
                <a:ea typeface="標楷體" panose="03000509000000000000" pitchFamily="65" charset="-120"/>
              </a:rPr>
              <a:t>的物件被點選時，會確保只有被點選的項目反藍，而原本的失去焦點，也就是不會看到兩邊都有反藍，是一個邏輯上的修正</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可有可無</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a:t>
            </a:r>
            <a:endParaRPr lang="en-US" altLang="zh-TW" dirty="0">
              <a:latin typeface="Times New Roman" panose="02020603050405020304" pitchFamily="18" charset="0"/>
              <a:ea typeface="標楷體" panose="03000509000000000000" pitchFamily="65" charset="-120"/>
            </a:endParaRPr>
          </a:p>
        </p:txBody>
      </p:sp>
      <p:pic>
        <p:nvPicPr>
          <p:cNvPr id="3" name="圖片 2">
            <a:extLst>
              <a:ext uri="{FF2B5EF4-FFF2-40B4-BE49-F238E27FC236}">
                <a16:creationId xmlns:a16="http://schemas.microsoft.com/office/drawing/2014/main" id="{22B46361-EAE8-DABB-AD4F-C374F857B193}"/>
              </a:ext>
            </a:extLst>
          </p:cNvPr>
          <p:cNvPicPr>
            <a:picLocks noChangeAspect="1"/>
          </p:cNvPicPr>
          <p:nvPr/>
        </p:nvPicPr>
        <p:blipFill>
          <a:blip r:embed="rId2"/>
          <a:stretch>
            <a:fillRect/>
          </a:stretch>
        </p:blipFill>
        <p:spPr>
          <a:xfrm>
            <a:off x="1186605" y="3429000"/>
            <a:ext cx="10031225" cy="2581635"/>
          </a:xfrm>
          <a:prstGeom prst="rect">
            <a:avLst/>
          </a:prstGeom>
        </p:spPr>
      </p:pic>
    </p:spTree>
    <p:extLst>
      <p:ext uri="{BB962C8B-B14F-4D97-AF65-F5344CB8AC3E}">
        <p14:creationId xmlns:p14="http://schemas.microsoft.com/office/powerpoint/2010/main" val="1178532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A429C-0C29-0245-72DA-AD6D89B9B97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296CD6D7-EDDA-328E-1496-A8CA6AFF295F}"/>
              </a:ext>
            </a:extLst>
          </p:cNvPr>
          <p:cNvSpPr>
            <a:spLocks noGrp="1"/>
          </p:cNvSpPr>
          <p:nvPr>
            <p:ph type="title"/>
          </p:nvPr>
        </p:nvSpPr>
        <p:spPr>
          <a:xfrm>
            <a:off x="838200" y="360219"/>
            <a:ext cx="10515600" cy="985981"/>
          </a:xfrm>
        </p:spPr>
        <p:txBody>
          <a:bodyPr>
            <a:normAutofit/>
          </a:bodyPr>
          <a:lstStyle/>
          <a:p>
            <a:pPr algn="ctr"/>
            <a:r>
              <a:rPr kumimoji="1" lang="zh-TW" altLang="en-US" sz="2800" dirty="0">
                <a:latin typeface="標楷體" panose="03000509000000000000" pitchFamily="65" charset="-120"/>
              </a:rPr>
              <a:t>核心功能代碼解析</a:t>
            </a:r>
            <a:br>
              <a:rPr kumimoji="1" lang="en-US" altLang="zh-TW" sz="2800" dirty="0">
                <a:latin typeface="標楷體" panose="03000509000000000000" pitchFamily="65" charset="-120"/>
              </a:rPr>
            </a:br>
            <a:r>
              <a:rPr kumimoji="1" lang="zh-TW" altLang="en-US" sz="2800" dirty="0">
                <a:latin typeface="標楷體" panose="03000509000000000000" pitchFamily="65" charset="-120"/>
              </a:rPr>
              <a:t>專案一 </a:t>
            </a:r>
            <a:r>
              <a:rPr kumimoji="1" lang="en-US" altLang="zh-TW" sz="2800" dirty="0">
                <a:latin typeface="標楷體" panose="03000509000000000000" pitchFamily="65" charset="-120"/>
              </a:rPr>
              <a:t>Form5</a:t>
            </a:r>
            <a:r>
              <a:rPr kumimoji="1" lang="zh-TW" altLang="en-US" sz="2800" dirty="0">
                <a:latin typeface="標楷體" panose="03000509000000000000" pitchFamily="65" charset="-120"/>
              </a:rPr>
              <a:t> </a:t>
            </a:r>
            <a:r>
              <a:rPr kumimoji="1" lang="en-US" altLang="zh-TW" sz="2800" dirty="0" err="1">
                <a:latin typeface="標楷體" panose="03000509000000000000" pitchFamily="65" charset="-120"/>
              </a:rPr>
              <a:t>Menu.cs</a:t>
            </a:r>
            <a:endParaRPr kumimoji="1" lang="zh-TW" altLang="en-US" sz="2800" dirty="0">
              <a:latin typeface="標楷體" panose="03000509000000000000" pitchFamily="65" charset="-120"/>
            </a:endParaRPr>
          </a:p>
        </p:txBody>
      </p:sp>
      <p:sp>
        <p:nvSpPr>
          <p:cNvPr id="6" name="文字方塊 5">
            <a:extLst>
              <a:ext uri="{FF2B5EF4-FFF2-40B4-BE49-F238E27FC236}">
                <a16:creationId xmlns:a16="http://schemas.microsoft.com/office/drawing/2014/main" id="{93A2EBE3-AF31-730B-6CD9-00B28753A866}"/>
              </a:ext>
            </a:extLst>
          </p:cNvPr>
          <p:cNvSpPr txBox="1"/>
          <p:nvPr/>
        </p:nvSpPr>
        <p:spPr>
          <a:xfrm>
            <a:off x="7961744" y="1822455"/>
            <a:ext cx="4099183" cy="1754326"/>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當加入按鈕被按下會先檢查</a:t>
            </a:r>
            <a:r>
              <a:rPr lang="en-US" altLang="zh-TW" dirty="0">
                <a:latin typeface="Times New Roman" panose="02020603050405020304" pitchFamily="18" charset="0"/>
                <a:ea typeface="標楷體" panose="03000509000000000000" pitchFamily="65" charset="-120"/>
              </a:rPr>
              <a:t>Menu</a:t>
            </a:r>
            <a:r>
              <a:rPr lang="zh-TW" altLang="en-US" dirty="0">
                <a:latin typeface="Times New Roman" panose="02020603050405020304" pitchFamily="18" charset="0"/>
                <a:ea typeface="標楷體" panose="03000509000000000000" pitchFamily="65" charset="-120"/>
              </a:rPr>
              <a:t>物件有沒有商品被點選，不然會提醒使用者選擇餐點，之後再根據有沒有重複名稱的餐點被點選的檢查，若以上情況都沒有，才依據點選的餐點資訊和數量，加入到</a:t>
            </a:r>
            <a:r>
              <a:rPr lang="en-US" altLang="zh-TW" dirty="0">
                <a:latin typeface="Times New Roman" panose="02020603050405020304" pitchFamily="18" charset="0"/>
                <a:ea typeface="標楷體" panose="03000509000000000000" pitchFamily="65" charset="-120"/>
              </a:rPr>
              <a:t>Order</a:t>
            </a:r>
            <a:r>
              <a:rPr lang="zh-TW" altLang="en-US" dirty="0">
                <a:latin typeface="Times New Roman" panose="02020603050405020304" pitchFamily="18" charset="0"/>
                <a:ea typeface="標楷體" panose="03000509000000000000" pitchFamily="65" charset="-120"/>
              </a:rPr>
              <a:t>物件，且更新總價格。</a:t>
            </a:r>
            <a:endParaRPr lang="en-US" altLang="zh-TW" dirty="0">
              <a:latin typeface="Times New Roman" panose="02020603050405020304" pitchFamily="18" charset="0"/>
              <a:ea typeface="標楷體" panose="03000509000000000000" pitchFamily="65" charset="-120"/>
            </a:endParaRPr>
          </a:p>
        </p:txBody>
      </p:sp>
      <p:pic>
        <p:nvPicPr>
          <p:cNvPr id="4" name="圖片 3">
            <a:extLst>
              <a:ext uri="{FF2B5EF4-FFF2-40B4-BE49-F238E27FC236}">
                <a16:creationId xmlns:a16="http://schemas.microsoft.com/office/drawing/2014/main" id="{C507D566-D568-DBDA-4D20-914EC4B890CC}"/>
              </a:ext>
            </a:extLst>
          </p:cNvPr>
          <p:cNvPicPr>
            <a:picLocks noChangeAspect="1"/>
          </p:cNvPicPr>
          <p:nvPr/>
        </p:nvPicPr>
        <p:blipFill>
          <a:blip r:embed="rId2"/>
          <a:stretch>
            <a:fillRect/>
          </a:stretch>
        </p:blipFill>
        <p:spPr>
          <a:xfrm>
            <a:off x="131073" y="1473240"/>
            <a:ext cx="7710599" cy="5254190"/>
          </a:xfrm>
          <a:prstGeom prst="rect">
            <a:avLst/>
          </a:prstGeom>
        </p:spPr>
      </p:pic>
      <p:sp>
        <p:nvSpPr>
          <p:cNvPr id="5" name="文字方塊 4">
            <a:extLst>
              <a:ext uri="{FF2B5EF4-FFF2-40B4-BE49-F238E27FC236}">
                <a16:creationId xmlns:a16="http://schemas.microsoft.com/office/drawing/2014/main" id="{97F7247E-9AC3-298B-BED3-DEBFDFDE2BDA}"/>
              </a:ext>
            </a:extLst>
          </p:cNvPr>
          <p:cNvSpPr txBox="1"/>
          <p:nvPr/>
        </p:nvSpPr>
        <p:spPr>
          <a:xfrm>
            <a:off x="7961744" y="4579510"/>
            <a:ext cx="4099183" cy="1200329"/>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當刪除按鈕被按下會先檢查</a:t>
            </a:r>
            <a:r>
              <a:rPr lang="en-US" altLang="zh-TW" dirty="0">
                <a:latin typeface="Times New Roman" panose="02020603050405020304" pitchFamily="18" charset="0"/>
                <a:ea typeface="標楷體" panose="03000509000000000000" pitchFamily="65" charset="-120"/>
              </a:rPr>
              <a:t>Order</a:t>
            </a:r>
            <a:r>
              <a:rPr lang="zh-TW" altLang="en-US" dirty="0">
                <a:latin typeface="Times New Roman" panose="02020603050405020304" pitchFamily="18" charset="0"/>
                <a:ea typeface="標楷體" panose="03000509000000000000" pitchFamily="65" charset="-120"/>
              </a:rPr>
              <a:t>物件有沒有商品被點選，不然會提醒使用者選擇餐點，否則將點選的餐點項目給移除且更新總價格。</a:t>
            </a:r>
            <a:endParaRPr lang="en-US" altLang="zh-TW"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4120782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68F58-39DB-BE3F-BBCB-CEAD0827AF3E}"/>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50790DF-C69B-D1C8-989F-99258355920F}"/>
              </a:ext>
            </a:extLst>
          </p:cNvPr>
          <p:cNvSpPr>
            <a:spLocks noGrp="1"/>
          </p:cNvSpPr>
          <p:nvPr>
            <p:ph type="title"/>
          </p:nvPr>
        </p:nvSpPr>
        <p:spPr>
          <a:xfrm>
            <a:off x="838200" y="360219"/>
            <a:ext cx="10515600" cy="985981"/>
          </a:xfrm>
        </p:spPr>
        <p:txBody>
          <a:bodyPr>
            <a:normAutofit/>
          </a:bodyPr>
          <a:lstStyle/>
          <a:p>
            <a:pPr algn="ctr"/>
            <a:r>
              <a:rPr kumimoji="1" lang="zh-TW" altLang="en-US" sz="2800" dirty="0">
                <a:latin typeface="標楷體" panose="03000509000000000000" pitchFamily="65" charset="-120"/>
              </a:rPr>
              <a:t>核心功能代碼解析</a:t>
            </a:r>
            <a:br>
              <a:rPr kumimoji="1" lang="en-US" altLang="zh-TW" sz="2800" dirty="0">
                <a:latin typeface="標楷體" panose="03000509000000000000" pitchFamily="65" charset="-120"/>
              </a:rPr>
            </a:br>
            <a:r>
              <a:rPr kumimoji="1" lang="zh-TW" altLang="en-US" sz="2800" dirty="0">
                <a:latin typeface="標楷體" panose="03000509000000000000" pitchFamily="65" charset="-120"/>
              </a:rPr>
              <a:t>專案一 </a:t>
            </a:r>
            <a:r>
              <a:rPr kumimoji="1" lang="en-US" altLang="zh-TW" sz="2800" dirty="0">
                <a:latin typeface="標楷體" panose="03000509000000000000" pitchFamily="65" charset="-120"/>
              </a:rPr>
              <a:t>Form5</a:t>
            </a:r>
            <a:r>
              <a:rPr kumimoji="1" lang="zh-TW" altLang="en-US" sz="2800" dirty="0">
                <a:latin typeface="標楷體" panose="03000509000000000000" pitchFamily="65" charset="-120"/>
              </a:rPr>
              <a:t> </a:t>
            </a:r>
            <a:r>
              <a:rPr kumimoji="1" lang="en-US" altLang="zh-TW" sz="2800" dirty="0" err="1">
                <a:latin typeface="標楷體" panose="03000509000000000000" pitchFamily="65" charset="-120"/>
              </a:rPr>
              <a:t>Menu.cs</a:t>
            </a:r>
            <a:endParaRPr kumimoji="1" lang="zh-TW" altLang="en-US" sz="2800" dirty="0">
              <a:latin typeface="標楷體" panose="03000509000000000000" pitchFamily="65" charset="-120"/>
            </a:endParaRPr>
          </a:p>
        </p:txBody>
      </p:sp>
      <p:sp>
        <p:nvSpPr>
          <p:cNvPr id="6" name="文字方塊 5">
            <a:extLst>
              <a:ext uri="{FF2B5EF4-FFF2-40B4-BE49-F238E27FC236}">
                <a16:creationId xmlns:a16="http://schemas.microsoft.com/office/drawing/2014/main" id="{3AE2B937-688B-FF92-F0C3-E57E3FCB6635}"/>
              </a:ext>
            </a:extLst>
          </p:cNvPr>
          <p:cNvSpPr txBox="1"/>
          <p:nvPr/>
        </p:nvSpPr>
        <p:spPr>
          <a:xfrm>
            <a:off x="8202827" y="2173146"/>
            <a:ext cx="3518118" cy="2862322"/>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當送出按鈕按下，會將使用者所選的餐點資訊及留言，</a:t>
            </a:r>
            <a:r>
              <a:rPr lang="zh-TW" altLang="en-US" dirty="0">
                <a:ea typeface="標楷體" panose="03000509000000000000" pitchFamily="65" charset="-120"/>
              </a:rPr>
              <a:t>寫至</a:t>
            </a:r>
            <a:r>
              <a:rPr lang="en-US" altLang="zh-TW" dirty="0">
                <a:ea typeface="標楷體" panose="03000509000000000000" pitchFamily="65" charset="-120"/>
              </a:rPr>
              <a:t>Program</a:t>
            </a:r>
            <a:r>
              <a:rPr lang="zh-TW" altLang="en-US" dirty="0">
                <a:ea typeface="標楷體" panose="03000509000000000000" pitchFamily="65" charset="-120"/>
              </a:rPr>
              <a:t>類</a:t>
            </a:r>
            <a:r>
              <a:rPr lang="en-US" altLang="zh-TW" dirty="0">
                <a:ea typeface="標楷體" panose="03000509000000000000" pitchFamily="65" charset="-120"/>
              </a:rPr>
              <a:t>(</a:t>
            </a:r>
            <a:r>
              <a:rPr lang="zh-TW" altLang="en-US" dirty="0">
                <a:ea typeface="標楷體" panose="03000509000000000000" pitchFamily="65" charset="-120"/>
              </a:rPr>
              <a:t>主程式</a:t>
            </a:r>
            <a:r>
              <a:rPr lang="en-US" altLang="zh-TW" dirty="0">
                <a:ea typeface="標楷體" panose="03000509000000000000" pitchFamily="65" charset="-120"/>
              </a:rPr>
              <a:t>)</a:t>
            </a:r>
            <a:r>
              <a:rPr lang="zh-TW" altLang="en-US" dirty="0">
                <a:ea typeface="標楷體" panose="03000509000000000000" pitchFamily="65" charset="-120"/>
              </a:rPr>
              <a:t>的類別成員。</a:t>
            </a:r>
            <a:br>
              <a:rPr lang="en-US" altLang="zh-TW" dirty="0">
                <a:ea typeface="標楷體" panose="03000509000000000000" pitchFamily="65" charset="-120"/>
              </a:rPr>
            </a:br>
            <a:r>
              <a:rPr lang="zh-TW" altLang="en-US" dirty="0">
                <a:ea typeface="標楷體" panose="03000509000000000000" pitchFamily="65" charset="-120"/>
              </a:rPr>
              <a:t>並建立</a:t>
            </a:r>
            <a:r>
              <a:rPr lang="en-US" altLang="zh-TW" dirty="0">
                <a:ea typeface="標楷體" panose="03000509000000000000" pitchFamily="65" charset="-120"/>
              </a:rPr>
              <a:t>SMTP</a:t>
            </a:r>
            <a:r>
              <a:rPr lang="zh-TW" altLang="en-US" dirty="0">
                <a:ea typeface="標楷體" panose="03000509000000000000" pitchFamily="65" charset="-120"/>
              </a:rPr>
              <a:t>物件，呼叫建立</a:t>
            </a:r>
            <a:r>
              <a:rPr lang="en-US" altLang="zh-TW" dirty="0">
                <a:ea typeface="標楷體" panose="03000509000000000000" pitchFamily="65" charset="-120"/>
              </a:rPr>
              <a:t>HTML</a:t>
            </a:r>
            <a:r>
              <a:rPr lang="zh-TW" altLang="en-US" dirty="0">
                <a:ea typeface="標楷體" panose="03000509000000000000" pitchFamily="65" charset="-120"/>
              </a:rPr>
              <a:t>明細、提醒信的方法</a:t>
            </a:r>
            <a:r>
              <a:rPr lang="en-US" altLang="zh-TW" dirty="0">
                <a:ea typeface="標楷體" panose="03000509000000000000" pitchFamily="65" charset="-120"/>
              </a:rPr>
              <a:t>(</a:t>
            </a:r>
            <a:r>
              <a:rPr lang="zh-TW" altLang="en-US" dirty="0">
                <a:ea typeface="標楷體" panose="03000509000000000000" pitchFamily="65" charset="-120"/>
              </a:rPr>
              <a:t>後續會說明</a:t>
            </a:r>
            <a:r>
              <a:rPr lang="en-US" altLang="zh-TW" dirty="0">
                <a:ea typeface="標楷體" panose="03000509000000000000" pitchFamily="65" charset="-120"/>
              </a:rPr>
              <a:t>)</a:t>
            </a:r>
            <a:r>
              <a:rPr lang="zh-TW" altLang="en-US" dirty="0">
                <a:ea typeface="標楷體" panose="03000509000000000000" pitchFamily="65" charset="-120"/>
              </a:rPr>
              <a:t>，且寄送預約明細的</a:t>
            </a:r>
            <a:r>
              <a:rPr lang="en-US" altLang="zh-TW" dirty="0">
                <a:ea typeface="標楷體" panose="03000509000000000000" pitchFamily="65" charset="-120"/>
              </a:rPr>
              <a:t>Gmail</a:t>
            </a:r>
            <a:r>
              <a:rPr lang="zh-TW" altLang="en-US" dirty="0">
                <a:ea typeface="標楷體" panose="03000509000000000000" pitchFamily="65" charset="-120"/>
              </a:rPr>
              <a:t>信件給預約者，且將預約者資訊寫入到</a:t>
            </a:r>
            <a:r>
              <a:rPr lang="en-US" altLang="zh-TW" dirty="0">
                <a:ea typeface="標楷體" panose="03000509000000000000" pitchFamily="65" charset="-120"/>
              </a:rPr>
              <a:t>NDJSON</a:t>
            </a:r>
            <a:r>
              <a:rPr lang="zh-TW" altLang="en-US" dirty="0">
                <a:ea typeface="標楷體" panose="03000509000000000000" pitchFamily="65" charset="-120"/>
              </a:rPr>
              <a:t>檔案，最後通知使用者預約完成關閉介面，完成預約的流程。</a:t>
            </a:r>
            <a:endParaRPr lang="en-US" altLang="zh-TW" dirty="0">
              <a:latin typeface="Times New Roman" panose="02020603050405020304" pitchFamily="18" charset="0"/>
              <a:ea typeface="標楷體" panose="03000509000000000000" pitchFamily="65" charset="-120"/>
            </a:endParaRPr>
          </a:p>
        </p:txBody>
      </p:sp>
      <p:pic>
        <p:nvPicPr>
          <p:cNvPr id="3" name="圖片 2">
            <a:extLst>
              <a:ext uri="{FF2B5EF4-FFF2-40B4-BE49-F238E27FC236}">
                <a16:creationId xmlns:a16="http://schemas.microsoft.com/office/drawing/2014/main" id="{8B47EFC0-63BB-79A2-A558-A8CA2DAA8822}"/>
              </a:ext>
            </a:extLst>
          </p:cNvPr>
          <p:cNvPicPr>
            <a:picLocks noChangeAspect="1"/>
          </p:cNvPicPr>
          <p:nvPr/>
        </p:nvPicPr>
        <p:blipFill>
          <a:blip r:embed="rId2"/>
          <a:stretch>
            <a:fillRect/>
          </a:stretch>
        </p:blipFill>
        <p:spPr>
          <a:xfrm>
            <a:off x="0" y="1837730"/>
            <a:ext cx="8202827" cy="3787216"/>
          </a:xfrm>
          <a:prstGeom prst="rect">
            <a:avLst/>
          </a:prstGeom>
        </p:spPr>
      </p:pic>
    </p:spTree>
    <p:extLst>
      <p:ext uri="{BB962C8B-B14F-4D97-AF65-F5344CB8AC3E}">
        <p14:creationId xmlns:p14="http://schemas.microsoft.com/office/powerpoint/2010/main" val="354807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7418F-02A3-FC42-20A6-CC080C85302E}"/>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BB6223CC-C6BE-611F-C3BD-F4EA6F6AD94E}"/>
              </a:ext>
            </a:extLst>
          </p:cNvPr>
          <p:cNvSpPr>
            <a:spLocks noGrp="1"/>
          </p:cNvSpPr>
          <p:nvPr>
            <p:ph type="title"/>
          </p:nvPr>
        </p:nvSpPr>
        <p:spPr>
          <a:xfrm>
            <a:off x="838200" y="360219"/>
            <a:ext cx="10515600" cy="985981"/>
          </a:xfrm>
        </p:spPr>
        <p:txBody>
          <a:bodyPr>
            <a:normAutofit/>
          </a:bodyPr>
          <a:lstStyle/>
          <a:p>
            <a:pPr algn="ctr"/>
            <a:r>
              <a:rPr kumimoji="1" lang="zh-TW" altLang="en-US" sz="2800" dirty="0">
                <a:latin typeface="標楷體" panose="03000509000000000000" pitchFamily="65" charset="-120"/>
              </a:rPr>
              <a:t>核心功能代碼解析</a:t>
            </a:r>
            <a:br>
              <a:rPr kumimoji="1" lang="en-US" altLang="zh-TW" sz="2800" dirty="0">
                <a:latin typeface="標楷體" panose="03000509000000000000" pitchFamily="65" charset="-120"/>
              </a:rPr>
            </a:br>
            <a:r>
              <a:rPr kumimoji="1" lang="zh-TW" altLang="en-US" sz="2800" dirty="0">
                <a:latin typeface="標楷體" panose="03000509000000000000" pitchFamily="65" charset="-120"/>
              </a:rPr>
              <a:t>專案一 </a:t>
            </a:r>
            <a:r>
              <a:rPr kumimoji="1" lang="en-US" altLang="zh-TW" sz="2800" dirty="0" err="1">
                <a:latin typeface="標楷體" panose="03000509000000000000" pitchFamily="65" charset="-120"/>
              </a:rPr>
              <a:t>Program.cs</a:t>
            </a:r>
            <a:endParaRPr kumimoji="1" lang="zh-TW" altLang="en-US" sz="2800" dirty="0">
              <a:latin typeface="標楷體" panose="03000509000000000000" pitchFamily="65" charset="-120"/>
            </a:endParaRPr>
          </a:p>
        </p:txBody>
      </p:sp>
      <p:sp>
        <p:nvSpPr>
          <p:cNvPr id="6" name="文字方塊 5">
            <a:extLst>
              <a:ext uri="{FF2B5EF4-FFF2-40B4-BE49-F238E27FC236}">
                <a16:creationId xmlns:a16="http://schemas.microsoft.com/office/drawing/2014/main" id="{65FF9671-B7F7-DDC9-7729-22EA34543DA1}"/>
              </a:ext>
            </a:extLst>
          </p:cNvPr>
          <p:cNvSpPr txBox="1"/>
          <p:nvPr/>
        </p:nvSpPr>
        <p:spPr>
          <a:xfrm>
            <a:off x="8202827" y="2173146"/>
            <a:ext cx="3518118" cy="2585323"/>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定義所需的成員，用來儲存每一個介面提供的預約者資訊，注意，非必要儲存的成員不會納入到</a:t>
            </a:r>
            <a:r>
              <a:rPr lang="en-US" altLang="zh-TW" dirty="0">
                <a:latin typeface="Times New Roman" panose="02020603050405020304" pitchFamily="18" charset="0"/>
                <a:ea typeface="標楷體" panose="03000509000000000000" pitchFamily="65" charset="-120"/>
              </a:rPr>
              <a:t>Customer</a:t>
            </a:r>
            <a:r>
              <a:rPr lang="zh-TW" altLang="en-US" dirty="0">
                <a:latin typeface="Times New Roman" panose="02020603050405020304" pitchFamily="18" charset="0"/>
                <a:ea typeface="標楷體" panose="03000509000000000000" pitchFamily="65" charset="-120"/>
              </a:rPr>
              <a:t>類別的成員</a:t>
            </a:r>
            <a:r>
              <a:rPr lang="en-US" altLang="zh-TW" dirty="0">
                <a:latin typeface="Times New Roman" panose="02020603050405020304" pitchFamily="18" charset="0"/>
                <a:ea typeface="標楷體" panose="03000509000000000000" pitchFamily="65" charset="-120"/>
              </a:rPr>
              <a:t>!</a:t>
            </a:r>
          </a:p>
          <a:p>
            <a:pPr algn="just"/>
            <a:r>
              <a:rPr lang="en-US" altLang="zh-TW" dirty="0">
                <a:latin typeface="Times New Roman" panose="02020603050405020304" pitchFamily="18" charset="0"/>
                <a:ea typeface="標楷體" panose="03000509000000000000" pitchFamily="65" charset="-120"/>
              </a:rPr>
              <a:t>Main()</a:t>
            </a:r>
            <a:r>
              <a:rPr lang="zh-TW" altLang="en-US" dirty="0">
                <a:latin typeface="Times New Roman" panose="02020603050405020304" pitchFamily="18" charset="0"/>
                <a:ea typeface="標楷體" panose="03000509000000000000" pitchFamily="65" charset="-120"/>
              </a:rPr>
              <a:t>用來開啟所需介面，直接使用匿名方式建立物件，當一個介面結束後根據流程開啟下一個介面，若任一個介面直接按下叉叉按鈕關閉，則會使主程式結束</a:t>
            </a:r>
            <a:r>
              <a:rPr lang="en-US" altLang="zh-TW" dirty="0">
                <a:latin typeface="Times New Roman" panose="02020603050405020304" pitchFamily="18" charset="0"/>
                <a:ea typeface="標楷體" panose="03000509000000000000" pitchFamily="65" charset="-120"/>
              </a:rPr>
              <a:t>!</a:t>
            </a:r>
          </a:p>
        </p:txBody>
      </p:sp>
      <p:pic>
        <p:nvPicPr>
          <p:cNvPr id="4" name="圖片 3">
            <a:extLst>
              <a:ext uri="{FF2B5EF4-FFF2-40B4-BE49-F238E27FC236}">
                <a16:creationId xmlns:a16="http://schemas.microsoft.com/office/drawing/2014/main" id="{5110C409-1F52-CEB7-31C0-2E632B398057}"/>
              </a:ext>
            </a:extLst>
          </p:cNvPr>
          <p:cNvPicPr>
            <a:picLocks noChangeAspect="1"/>
          </p:cNvPicPr>
          <p:nvPr/>
        </p:nvPicPr>
        <p:blipFill>
          <a:blip r:embed="rId2"/>
          <a:stretch>
            <a:fillRect/>
          </a:stretch>
        </p:blipFill>
        <p:spPr>
          <a:xfrm>
            <a:off x="373932" y="1534563"/>
            <a:ext cx="7230484" cy="4963218"/>
          </a:xfrm>
          <a:prstGeom prst="rect">
            <a:avLst/>
          </a:prstGeom>
        </p:spPr>
      </p:pic>
    </p:spTree>
    <p:extLst>
      <p:ext uri="{BB962C8B-B14F-4D97-AF65-F5344CB8AC3E}">
        <p14:creationId xmlns:p14="http://schemas.microsoft.com/office/powerpoint/2010/main" val="21634173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86FBA-3A23-27A9-6D25-4941FB789F0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D7734EE-3EE9-EB5D-171A-43780B300745}"/>
              </a:ext>
            </a:extLst>
          </p:cNvPr>
          <p:cNvSpPr>
            <a:spLocks noGrp="1"/>
          </p:cNvSpPr>
          <p:nvPr>
            <p:ph type="title"/>
          </p:nvPr>
        </p:nvSpPr>
        <p:spPr>
          <a:xfrm>
            <a:off x="838200" y="360219"/>
            <a:ext cx="10515600" cy="985981"/>
          </a:xfrm>
        </p:spPr>
        <p:txBody>
          <a:bodyPr>
            <a:normAutofit/>
          </a:bodyPr>
          <a:lstStyle/>
          <a:p>
            <a:pPr algn="ctr"/>
            <a:r>
              <a:rPr kumimoji="1" lang="zh-TW" altLang="en-US" sz="2800" dirty="0">
                <a:latin typeface="標楷體" panose="03000509000000000000" pitchFamily="65" charset="-120"/>
              </a:rPr>
              <a:t>核心功能代碼解析</a:t>
            </a:r>
            <a:br>
              <a:rPr kumimoji="1" lang="en-US" altLang="zh-TW" sz="2800" dirty="0">
                <a:latin typeface="標楷體" panose="03000509000000000000" pitchFamily="65" charset="-120"/>
              </a:rPr>
            </a:br>
            <a:r>
              <a:rPr kumimoji="1" lang="zh-TW" altLang="en-US" sz="2800" dirty="0">
                <a:latin typeface="標楷體" panose="03000509000000000000" pitchFamily="65" charset="-120"/>
              </a:rPr>
              <a:t>專案二 </a:t>
            </a:r>
            <a:r>
              <a:rPr kumimoji="1" lang="en-US" altLang="zh-TW" sz="2800" dirty="0">
                <a:latin typeface="標楷體" panose="03000509000000000000" pitchFamily="65" charset="-120"/>
              </a:rPr>
              <a:t>Form6</a:t>
            </a:r>
            <a:r>
              <a:rPr kumimoji="1" lang="zh-TW" altLang="en-US" sz="2800" dirty="0">
                <a:latin typeface="標楷體" panose="03000509000000000000" pitchFamily="65" charset="-120"/>
              </a:rPr>
              <a:t> </a:t>
            </a:r>
            <a:r>
              <a:rPr kumimoji="1" lang="en-US" altLang="zh-TW" sz="2800" dirty="0" err="1">
                <a:latin typeface="標楷體" panose="03000509000000000000" pitchFamily="65" charset="-120"/>
              </a:rPr>
              <a:t>Reserved.cs</a:t>
            </a:r>
            <a:endParaRPr kumimoji="1" lang="zh-TW" altLang="en-US" sz="2800" dirty="0">
              <a:latin typeface="標楷體" panose="03000509000000000000" pitchFamily="65" charset="-120"/>
            </a:endParaRPr>
          </a:p>
        </p:txBody>
      </p:sp>
      <p:sp>
        <p:nvSpPr>
          <p:cNvPr id="6" name="文字方塊 5">
            <a:extLst>
              <a:ext uri="{FF2B5EF4-FFF2-40B4-BE49-F238E27FC236}">
                <a16:creationId xmlns:a16="http://schemas.microsoft.com/office/drawing/2014/main" id="{6CFAEA93-064C-10B0-02C5-BD8783ED41FE}"/>
              </a:ext>
            </a:extLst>
          </p:cNvPr>
          <p:cNvSpPr txBox="1"/>
          <p:nvPr/>
        </p:nvSpPr>
        <p:spPr>
          <a:xfrm>
            <a:off x="838200" y="1886820"/>
            <a:ext cx="10737852" cy="646331"/>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根據選定樓層、</a:t>
            </a:r>
            <a:r>
              <a:rPr lang="en-US" altLang="zh-TW" dirty="0">
                <a:latin typeface="Times New Roman" panose="02020603050405020304" pitchFamily="18" charset="0"/>
                <a:ea typeface="標楷體" panose="03000509000000000000" pitchFamily="65" charset="-120"/>
              </a:rPr>
              <a:t>ID</a:t>
            </a:r>
            <a:r>
              <a:rPr lang="zh-TW" altLang="en-US" dirty="0">
                <a:latin typeface="Times New Roman" panose="02020603050405020304" pitchFamily="18" charset="0"/>
                <a:ea typeface="標楷體" panose="03000509000000000000" pitchFamily="65" charset="-120"/>
              </a:rPr>
              <a:t>、日期，顯示符合上述條件的所有預約者資訊，顯示預約者姓名、電話、所選時段。</a:t>
            </a:r>
            <a:endParaRPr lang="en-US" altLang="zh-TW" dirty="0">
              <a:latin typeface="Times New Roman" panose="02020603050405020304" pitchFamily="18" charset="0"/>
              <a:ea typeface="標楷體" panose="03000509000000000000" pitchFamily="65" charset="-120"/>
            </a:endParaRPr>
          </a:p>
          <a:p>
            <a:pPr algn="just"/>
            <a:r>
              <a:rPr lang="zh-TW" altLang="en-US" dirty="0">
                <a:solidFill>
                  <a:srgbClr val="FF0000"/>
                </a:solidFill>
                <a:latin typeface="Times New Roman" panose="02020603050405020304" pitchFamily="18" charset="0"/>
                <a:ea typeface="標楷體" panose="03000509000000000000" pitchFamily="65" charset="-120"/>
              </a:rPr>
              <a:t>備註 </a:t>
            </a:r>
            <a:r>
              <a:rPr lang="en-US" altLang="zh-TW" dirty="0">
                <a:solidFill>
                  <a:srgbClr val="FF0000"/>
                </a:solidFill>
                <a:latin typeface="Times New Roman" panose="02020603050405020304" pitchFamily="18" charset="0"/>
                <a:ea typeface="標楷體" panose="03000509000000000000" pitchFamily="65" charset="-120"/>
              </a:rPr>
              <a:t>:</a:t>
            </a:r>
            <a:r>
              <a:rPr lang="zh-TW" altLang="en-US" dirty="0">
                <a:solidFill>
                  <a:srgbClr val="FF0000"/>
                </a:solidFill>
                <a:latin typeface="Times New Roman" panose="02020603050405020304" pitchFamily="18" charset="0"/>
                <a:ea typeface="標楷體" panose="03000509000000000000" pitchFamily="65" charset="-120"/>
              </a:rPr>
              <a:t> 會預設選定第一位預約者</a:t>
            </a:r>
            <a:r>
              <a:rPr lang="en-US" altLang="zh-TW" dirty="0">
                <a:solidFill>
                  <a:srgbClr val="FF0000"/>
                </a:solidFill>
                <a:latin typeface="Times New Roman" panose="02020603050405020304" pitchFamily="18" charset="0"/>
                <a:ea typeface="標楷體" panose="03000509000000000000" pitchFamily="65" charset="-120"/>
              </a:rPr>
              <a:t>(</a:t>
            </a:r>
            <a:r>
              <a:rPr lang="zh-TW" altLang="en-US" dirty="0">
                <a:solidFill>
                  <a:srgbClr val="FF0000"/>
                </a:solidFill>
                <a:latin typeface="Times New Roman" panose="02020603050405020304" pitchFamily="18" charset="0"/>
                <a:ea typeface="標楷體" panose="03000509000000000000" pitchFamily="65" charset="-120"/>
              </a:rPr>
              <a:t>若有一位以上預約者</a:t>
            </a:r>
            <a:r>
              <a:rPr lang="en-US" altLang="zh-TW" dirty="0">
                <a:solidFill>
                  <a:srgbClr val="FF0000"/>
                </a:solidFill>
                <a:latin typeface="Times New Roman" panose="02020603050405020304" pitchFamily="18" charset="0"/>
                <a:ea typeface="標楷體" panose="03000509000000000000" pitchFamily="65" charset="-120"/>
              </a:rPr>
              <a:t>)</a:t>
            </a:r>
          </a:p>
        </p:txBody>
      </p:sp>
      <p:pic>
        <p:nvPicPr>
          <p:cNvPr id="5" name="圖片 4">
            <a:extLst>
              <a:ext uri="{FF2B5EF4-FFF2-40B4-BE49-F238E27FC236}">
                <a16:creationId xmlns:a16="http://schemas.microsoft.com/office/drawing/2014/main" id="{692918D6-106F-CA7C-86DC-15ECE56ED7FA}"/>
              </a:ext>
            </a:extLst>
          </p:cNvPr>
          <p:cNvPicPr>
            <a:picLocks noChangeAspect="1"/>
          </p:cNvPicPr>
          <p:nvPr/>
        </p:nvPicPr>
        <p:blipFill>
          <a:blip r:embed="rId2"/>
          <a:stretch>
            <a:fillRect/>
          </a:stretch>
        </p:blipFill>
        <p:spPr>
          <a:xfrm>
            <a:off x="941522" y="2745834"/>
            <a:ext cx="10412278" cy="3620005"/>
          </a:xfrm>
          <a:prstGeom prst="rect">
            <a:avLst/>
          </a:prstGeom>
        </p:spPr>
      </p:pic>
    </p:spTree>
    <p:extLst>
      <p:ext uri="{BB962C8B-B14F-4D97-AF65-F5344CB8AC3E}">
        <p14:creationId xmlns:p14="http://schemas.microsoft.com/office/powerpoint/2010/main" val="643281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BDFBB-4B79-CD68-0900-2BB15733934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01288B9-7249-4E14-8C97-2FCB8F5A0654}"/>
              </a:ext>
            </a:extLst>
          </p:cNvPr>
          <p:cNvSpPr>
            <a:spLocks noGrp="1"/>
          </p:cNvSpPr>
          <p:nvPr>
            <p:ph type="title"/>
          </p:nvPr>
        </p:nvSpPr>
        <p:spPr>
          <a:xfrm>
            <a:off x="838200" y="360219"/>
            <a:ext cx="10515600" cy="985981"/>
          </a:xfrm>
        </p:spPr>
        <p:txBody>
          <a:bodyPr>
            <a:normAutofit/>
          </a:bodyPr>
          <a:lstStyle/>
          <a:p>
            <a:pPr algn="ctr"/>
            <a:r>
              <a:rPr kumimoji="1" lang="zh-TW" altLang="en-US" sz="2800" dirty="0">
                <a:latin typeface="標楷體" panose="03000509000000000000" pitchFamily="65" charset="-120"/>
              </a:rPr>
              <a:t>核心功能代碼解析</a:t>
            </a:r>
            <a:br>
              <a:rPr kumimoji="1" lang="en-US" altLang="zh-TW" sz="2800" dirty="0">
                <a:latin typeface="標楷體" panose="03000509000000000000" pitchFamily="65" charset="-120"/>
              </a:rPr>
            </a:br>
            <a:r>
              <a:rPr kumimoji="1" lang="zh-TW" altLang="en-US" sz="2800" dirty="0">
                <a:latin typeface="標楷體" panose="03000509000000000000" pitchFamily="65" charset="-120"/>
              </a:rPr>
              <a:t>專案二 </a:t>
            </a:r>
            <a:r>
              <a:rPr kumimoji="1" lang="en-US" altLang="zh-TW" sz="2800" dirty="0">
                <a:latin typeface="標楷體" panose="03000509000000000000" pitchFamily="65" charset="-120"/>
              </a:rPr>
              <a:t>Form6</a:t>
            </a:r>
            <a:r>
              <a:rPr kumimoji="1" lang="zh-TW" altLang="en-US" sz="2800" dirty="0">
                <a:latin typeface="標楷體" panose="03000509000000000000" pitchFamily="65" charset="-120"/>
              </a:rPr>
              <a:t> </a:t>
            </a:r>
            <a:r>
              <a:rPr kumimoji="1" lang="en-US" altLang="zh-TW" sz="2800" dirty="0" err="1">
                <a:latin typeface="標楷體" panose="03000509000000000000" pitchFamily="65" charset="-120"/>
              </a:rPr>
              <a:t>Reserved.cs</a:t>
            </a:r>
            <a:endParaRPr kumimoji="1" lang="zh-TW" altLang="en-US" sz="2800" dirty="0">
              <a:latin typeface="標楷體" panose="03000509000000000000" pitchFamily="65" charset="-120"/>
            </a:endParaRPr>
          </a:p>
        </p:txBody>
      </p:sp>
      <p:sp>
        <p:nvSpPr>
          <p:cNvPr id="6" name="文字方塊 5">
            <a:extLst>
              <a:ext uri="{FF2B5EF4-FFF2-40B4-BE49-F238E27FC236}">
                <a16:creationId xmlns:a16="http://schemas.microsoft.com/office/drawing/2014/main" id="{E2CA0018-81E2-1622-6556-8604DE3F70B2}"/>
              </a:ext>
            </a:extLst>
          </p:cNvPr>
          <p:cNvSpPr txBox="1"/>
          <p:nvPr/>
        </p:nvSpPr>
        <p:spPr>
          <a:xfrm>
            <a:off x="7841672" y="2958239"/>
            <a:ext cx="3752852" cy="646331"/>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根據選擇的預約者，來顯示預定餐點明細、留言、總價格等。</a:t>
            </a:r>
            <a:endParaRPr lang="en-US" altLang="zh-TW" dirty="0">
              <a:latin typeface="Times New Roman" panose="02020603050405020304" pitchFamily="18" charset="0"/>
              <a:ea typeface="標楷體" panose="03000509000000000000" pitchFamily="65" charset="-120"/>
            </a:endParaRPr>
          </a:p>
        </p:txBody>
      </p:sp>
      <p:pic>
        <p:nvPicPr>
          <p:cNvPr id="3" name="圖片 2">
            <a:extLst>
              <a:ext uri="{FF2B5EF4-FFF2-40B4-BE49-F238E27FC236}">
                <a16:creationId xmlns:a16="http://schemas.microsoft.com/office/drawing/2014/main" id="{1807D04E-1136-7B98-24E9-A957476D67BC}"/>
              </a:ext>
            </a:extLst>
          </p:cNvPr>
          <p:cNvPicPr>
            <a:picLocks noChangeAspect="1"/>
          </p:cNvPicPr>
          <p:nvPr/>
        </p:nvPicPr>
        <p:blipFill>
          <a:blip r:embed="rId2"/>
          <a:stretch>
            <a:fillRect/>
          </a:stretch>
        </p:blipFill>
        <p:spPr>
          <a:xfrm>
            <a:off x="420345" y="1363089"/>
            <a:ext cx="6973273" cy="5134692"/>
          </a:xfrm>
          <a:prstGeom prst="rect">
            <a:avLst/>
          </a:prstGeom>
        </p:spPr>
      </p:pic>
    </p:spTree>
    <p:extLst>
      <p:ext uri="{BB962C8B-B14F-4D97-AF65-F5344CB8AC3E}">
        <p14:creationId xmlns:p14="http://schemas.microsoft.com/office/powerpoint/2010/main" val="3701228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861915C3-3236-FD7D-C9E7-BE5394DCE334}"/>
              </a:ext>
            </a:extLst>
          </p:cNvPr>
          <p:cNvSpPr>
            <a:spLocks noGrp="1"/>
          </p:cNvSpPr>
          <p:nvPr>
            <p:ph idx="1"/>
          </p:nvPr>
        </p:nvSpPr>
        <p:spPr>
          <a:xfrm>
            <a:off x="1444336" y="869908"/>
            <a:ext cx="9303327" cy="5118184"/>
          </a:xfrm>
        </p:spPr>
        <p:txBody>
          <a:bodyPr anchor="ctr">
            <a:normAutofit/>
          </a:bodyPr>
          <a:lstStyle/>
          <a:p>
            <a:pPr>
              <a:lnSpc>
                <a:spcPct val="150000"/>
              </a:lnSpc>
              <a:buFont typeface="Wingdings" pitchFamily="2" charset="2"/>
              <a:buChar char="Ø"/>
            </a:pPr>
            <a:r>
              <a:rPr kumimoji="1" lang="zh-TW" altLang="en-US" sz="2400" dirty="0">
                <a:latin typeface="標楷體" panose="03000509000000000000" pitchFamily="65" charset="-120"/>
              </a:rPr>
              <a:t>問題陳述</a:t>
            </a:r>
            <a:endParaRPr kumimoji="1" lang="en-US" altLang="zh-TW" sz="2400" dirty="0">
              <a:latin typeface="標楷體" panose="03000509000000000000" pitchFamily="65" charset="-120"/>
            </a:endParaRPr>
          </a:p>
          <a:p>
            <a:pPr marL="0" indent="0" algn="just">
              <a:lnSpc>
                <a:spcPct val="150000"/>
              </a:lnSpc>
              <a:buNone/>
            </a:pPr>
            <a:r>
              <a:rPr kumimoji="1" lang="zh-TW" altLang="en-US" sz="1800" dirty="0">
                <a:latin typeface="標楷體" panose="03000509000000000000" pitchFamily="65" charset="-120"/>
              </a:rPr>
              <a:t>目前</a:t>
            </a:r>
            <a:r>
              <a:rPr kumimoji="1" lang="en" altLang="zh-TW" sz="1800" dirty="0">
                <a:latin typeface="標楷體" panose="03000509000000000000" pitchFamily="65" charset="-120"/>
                <a:cs typeface="Times New Roman" panose="02020603050405020304" pitchFamily="18" charset="0"/>
              </a:rPr>
              <a:t>K</a:t>
            </a:r>
            <a:r>
              <a:rPr kumimoji="1" lang="zh-TW" altLang="en-US" sz="1800" dirty="0">
                <a:latin typeface="標楷體" panose="03000509000000000000" pitchFamily="65" charset="-120"/>
              </a:rPr>
              <a:t>書中心的座位都是先到先選，使用者需親自前往現場搶占座位。然而，當使用者臨時起意前往，往往面臨座位已滿的情況，不僅導致學習與辦公計畫受阻，也增加了尋找其他場所的時間成本與不便。此外，現有多數場所缺乏即時座位資訊查詢與預約機制，使用者無法事先掌握場地座位狀況。因此，需一套有效的座位預約與查詢系統，以解決現行管理方式之不足。</a:t>
            </a:r>
            <a:endParaRPr kumimoji="1" lang="en-US" altLang="zh-TW" sz="1800" dirty="0">
              <a:latin typeface="標楷體" panose="03000509000000000000" pitchFamily="65" charset="-120"/>
            </a:endParaRPr>
          </a:p>
          <a:p>
            <a:pPr>
              <a:lnSpc>
                <a:spcPct val="150000"/>
              </a:lnSpc>
              <a:buFont typeface="Wingdings" pitchFamily="2" charset="2"/>
              <a:buChar char="Ø"/>
            </a:pPr>
            <a:r>
              <a:rPr kumimoji="1" lang="zh-TW" altLang="en-US" sz="2400" dirty="0">
                <a:latin typeface="標楷體" panose="03000509000000000000" pitchFamily="65" charset="-120"/>
              </a:rPr>
              <a:t>預設貢獻</a:t>
            </a:r>
            <a:endParaRPr kumimoji="1" lang="en-US" altLang="zh-TW" sz="2400" dirty="0">
              <a:latin typeface="標楷體" panose="03000509000000000000" pitchFamily="65" charset="-120"/>
            </a:endParaRPr>
          </a:p>
          <a:p>
            <a:pPr marL="0" indent="0" algn="just">
              <a:lnSpc>
                <a:spcPct val="150000"/>
              </a:lnSpc>
              <a:buNone/>
            </a:pPr>
            <a:r>
              <a:rPr lang="zh-TW" altLang="zh-TW" sz="1800" dirty="0">
                <a:latin typeface="標楷體" panose="03000509000000000000" pitchFamily="65" charset="-120"/>
              </a:rPr>
              <a:t>能讓想臨時前往的人先在系統上查看是否還有位置，讓有計劃的人也能預約位置，除了可以即時觀看作爲使用情況，另外還有附加餐飲服務，在預約時也能提前選擇餐點，當天也可省去點餐時間，在座位上除了辦公或學習還能有餐點</a:t>
            </a:r>
            <a:r>
              <a:rPr lang="zh-TW" altLang="en-US" sz="1800" dirty="0">
                <a:latin typeface="標楷體" panose="03000509000000000000" pitchFamily="65" charset="-120"/>
              </a:rPr>
              <a:t>服務</a:t>
            </a:r>
            <a:r>
              <a:rPr lang="zh-TW" altLang="zh-TW" sz="1800" dirty="0">
                <a:latin typeface="標楷體" panose="03000509000000000000" pitchFamily="65" charset="-120"/>
              </a:rPr>
              <a:t>。</a:t>
            </a:r>
          </a:p>
        </p:txBody>
      </p:sp>
    </p:spTree>
    <p:extLst>
      <p:ext uri="{BB962C8B-B14F-4D97-AF65-F5344CB8AC3E}">
        <p14:creationId xmlns:p14="http://schemas.microsoft.com/office/powerpoint/2010/main" val="17481574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C81A1-8223-2A27-C71B-693E7FFDD6FE}"/>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454B90A-6D99-81A8-7700-005E795C475A}"/>
              </a:ext>
            </a:extLst>
          </p:cNvPr>
          <p:cNvSpPr>
            <a:spLocks noGrp="1"/>
          </p:cNvSpPr>
          <p:nvPr>
            <p:ph type="title"/>
          </p:nvPr>
        </p:nvSpPr>
        <p:spPr>
          <a:xfrm>
            <a:off x="838200" y="360219"/>
            <a:ext cx="10515600" cy="985981"/>
          </a:xfrm>
        </p:spPr>
        <p:txBody>
          <a:bodyPr>
            <a:normAutofit/>
          </a:bodyPr>
          <a:lstStyle/>
          <a:p>
            <a:pPr algn="ctr"/>
            <a:r>
              <a:rPr kumimoji="1" lang="zh-TW" altLang="en-US" sz="2800" dirty="0">
                <a:latin typeface="標楷體" panose="03000509000000000000" pitchFamily="65" charset="-120"/>
              </a:rPr>
              <a:t>核心功能代碼解析</a:t>
            </a:r>
            <a:br>
              <a:rPr kumimoji="1" lang="en-US" altLang="zh-TW" sz="2800" dirty="0">
                <a:latin typeface="標楷體" panose="03000509000000000000" pitchFamily="65" charset="-120"/>
              </a:rPr>
            </a:br>
            <a:r>
              <a:rPr kumimoji="1" lang="en-US" altLang="zh-TW" sz="2800" dirty="0">
                <a:latin typeface="標楷體" panose="03000509000000000000" pitchFamily="65" charset="-120"/>
              </a:rPr>
              <a:t>Google App Script</a:t>
            </a:r>
            <a:endParaRPr kumimoji="1" lang="zh-TW" altLang="en-US" sz="2800" dirty="0">
              <a:latin typeface="標楷體" panose="03000509000000000000" pitchFamily="65" charset="-120"/>
            </a:endParaRPr>
          </a:p>
        </p:txBody>
      </p:sp>
      <p:pic>
        <p:nvPicPr>
          <p:cNvPr id="5" name="圖片 4">
            <a:extLst>
              <a:ext uri="{FF2B5EF4-FFF2-40B4-BE49-F238E27FC236}">
                <a16:creationId xmlns:a16="http://schemas.microsoft.com/office/drawing/2014/main" id="{9BEE624C-129A-71C9-95DA-39996CC9307A}"/>
              </a:ext>
            </a:extLst>
          </p:cNvPr>
          <p:cNvPicPr>
            <a:picLocks noChangeAspect="1"/>
          </p:cNvPicPr>
          <p:nvPr/>
        </p:nvPicPr>
        <p:blipFill>
          <a:blip r:embed="rId2"/>
          <a:stretch>
            <a:fillRect/>
          </a:stretch>
        </p:blipFill>
        <p:spPr>
          <a:xfrm>
            <a:off x="221674" y="1782619"/>
            <a:ext cx="6520871" cy="4350806"/>
          </a:xfrm>
          <a:prstGeom prst="rect">
            <a:avLst/>
          </a:prstGeom>
        </p:spPr>
      </p:pic>
      <p:sp>
        <p:nvSpPr>
          <p:cNvPr id="7" name="文字方塊 6">
            <a:extLst>
              <a:ext uri="{FF2B5EF4-FFF2-40B4-BE49-F238E27FC236}">
                <a16:creationId xmlns:a16="http://schemas.microsoft.com/office/drawing/2014/main" id="{4D080CBA-0304-8735-0A73-6ECA0FE80D79}"/>
              </a:ext>
            </a:extLst>
          </p:cNvPr>
          <p:cNvSpPr txBox="1"/>
          <p:nvPr/>
        </p:nvSpPr>
        <p:spPr>
          <a:xfrm>
            <a:off x="7499927" y="1782619"/>
            <a:ext cx="4294909" cy="3693319"/>
          </a:xfrm>
          <a:prstGeom prst="rect">
            <a:avLst/>
          </a:prstGeom>
          <a:noFill/>
        </p:spPr>
        <p:txBody>
          <a:bodyPr wrap="square" rtlCol="0">
            <a:spAutoFit/>
          </a:bodyPr>
          <a:lstStyle/>
          <a:p>
            <a:pPr algn="just"/>
            <a:r>
              <a:rPr lang="zh-TW" altLang="en-US" dirty="0"/>
              <a:t>前導</a:t>
            </a:r>
            <a:r>
              <a:rPr lang="en-US" altLang="zh-TW" dirty="0"/>
              <a:t>:</a:t>
            </a:r>
          </a:p>
          <a:p>
            <a:pPr algn="just"/>
            <a:r>
              <a:rPr lang="zh-TW" altLang="en-US" dirty="0"/>
              <a:t>我們透過</a:t>
            </a:r>
            <a:r>
              <a:rPr lang="en-US" altLang="zh-TW" dirty="0"/>
              <a:t>Google</a:t>
            </a:r>
            <a:r>
              <a:rPr lang="zh-TW" altLang="en-US" dirty="0"/>
              <a:t>官方的</a:t>
            </a:r>
            <a:r>
              <a:rPr lang="en-US" altLang="zh-TW" dirty="0"/>
              <a:t>Google App Script </a:t>
            </a:r>
            <a:r>
              <a:rPr lang="zh-TW" altLang="en-US" dirty="0"/>
              <a:t>服務，來實現提醒信的功能。</a:t>
            </a:r>
            <a:endParaRPr lang="en-US" altLang="zh-TW" dirty="0"/>
          </a:p>
          <a:p>
            <a:pPr algn="just"/>
            <a:r>
              <a:rPr lang="zh-TW" altLang="en-US" dirty="0"/>
              <a:t>首先我們會從寄信備份抓取寄送的預約信，然後根據</a:t>
            </a:r>
            <a:r>
              <a:rPr lang="en-US" altLang="zh-TW" dirty="0"/>
              <a:t>Header</a:t>
            </a:r>
            <a:r>
              <a:rPr lang="zh-TW" altLang="en-US" dirty="0"/>
              <a:t>來檢查是否該預約信需要被提醒，若有則納入</a:t>
            </a:r>
            <a:r>
              <a:rPr lang="en-US" altLang="zh-TW" dirty="0"/>
              <a:t>Google Sheet</a:t>
            </a:r>
            <a:r>
              <a:rPr lang="zh-TW" altLang="en-US" dirty="0"/>
              <a:t>，在每日的中午去檢查是否有當日要寄送的提醒信</a:t>
            </a:r>
            <a:r>
              <a:rPr lang="en-US" altLang="zh-TW" dirty="0"/>
              <a:t>(</a:t>
            </a:r>
            <a:r>
              <a:rPr lang="zh-TW" altLang="en-US" dirty="0"/>
              <a:t>所有日期統一放在同一</a:t>
            </a:r>
            <a:r>
              <a:rPr lang="en-US" altLang="zh-TW" dirty="0"/>
              <a:t>Sheet</a:t>
            </a:r>
            <a:r>
              <a:rPr lang="zh-TW" altLang="en-US" dirty="0"/>
              <a:t>，因時間考量沒有特別做優化</a:t>
            </a:r>
            <a:r>
              <a:rPr lang="en-US" altLang="zh-TW" dirty="0"/>
              <a:t>)</a:t>
            </a:r>
            <a:r>
              <a:rPr lang="zh-TW" altLang="en-US" dirty="0"/>
              <a:t>。</a:t>
            </a:r>
            <a:endParaRPr lang="en-US" altLang="zh-TW" dirty="0"/>
          </a:p>
          <a:p>
            <a:pPr algn="just"/>
            <a:r>
              <a:rPr lang="zh-TW" altLang="en-US" dirty="0"/>
              <a:t>備註</a:t>
            </a:r>
            <a:r>
              <a:rPr lang="en-US" altLang="zh-TW" dirty="0"/>
              <a:t>:</a:t>
            </a:r>
            <a:r>
              <a:rPr lang="zh-TW" altLang="en-US" dirty="0"/>
              <a:t> 抓取寄送備份的觸發器是每五分鐘一次，而寄送提醒信的觸發器是在每日</a:t>
            </a:r>
            <a:r>
              <a:rPr lang="en-US" altLang="zh-TW" dirty="0"/>
              <a:t>11:00~12:00</a:t>
            </a:r>
            <a:r>
              <a:rPr lang="zh-TW" altLang="en-US" dirty="0"/>
              <a:t>，隨機時間寄送</a:t>
            </a:r>
            <a:r>
              <a:rPr lang="en-US" altLang="zh-TW" dirty="0"/>
              <a:t>(</a:t>
            </a:r>
            <a:r>
              <a:rPr lang="zh-TW" altLang="en-US" dirty="0"/>
              <a:t>無法指定</a:t>
            </a:r>
            <a:r>
              <a:rPr lang="en-US" altLang="zh-TW" dirty="0"/>
              <a:t>12:00)</a:t>
            </a:r>
            <a:r>
              <a:rPr lang="zh-TW" altLang="en-US" dirty="0"/>
              <a:t>。</a:t>
            </a:r>
            <a:endParaRPr lang="en-US" altLang="zh-TW" dirty="0"/>
          </a:p>
        </p:txBody>
      </p:sp>
    </p:spTree>
    <p:extLst>
      <p:ext uri="{BB962C8B-B14F-4D97-AF65-F5344CB8AC3E}">
        <p14:creationId xmlns:p14="http://schemas.microsoft.com/office/powerpoint/2010/main" val="1021933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80113-0FD1-40D9-12F8-9242244A774C}"/>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B04B0D28-BC7E-68F0-C306-6091A27459FB}"/>
              </a:ext>
            </a:extLst>
          </p:cNvPr>
          <p:cNvSpPr>
            <a:spLocks noGrp="1"/>
          </p:cNvSpPr>
          <p:nvPr>
            <p:ph type="title"/>
          </p:nvPr>
        </p:nvSpPr>
        <p:spPr>
          <a:xfrm>
            <a:off x="838200" y="360219"/>
            <a:ext cx="10515600" cy="985981"/>
          </a:xfrm>
        </p:spPr>
        <p:txBody>
          <a:bodyPr>
            <a:normAutofit/>
          </a:bodyPr>
          <a:lstStyle/>
          <a:p>
            <a:pPr algn="ctr"/>
            <a:r>
              <a:rPr kumimoji="1" lang="zh-TW" altLang="en-US" sz="2800" dirty="0">
                <a:latin typeface="標楷體" panose="03000509000000000000" pitchFamily="65" charset="-120"/>
              </a:rPr>
              <a:t>核心功能代碼解析</a:t>
            </a:r>
            <a:br>
              <a:rPr kumimoji="1" lang="en-US" altLang="zh-TW" sz="2800" dirty="0">
                <a:latin typeface="標楷體" panose="03000509000000000000" pitchFamily="65" charset="-120"/>
              </a:rPr>
            </a:br>
            <a:r>
              <a:rPr kumimoji="1" lang="en-US" altLang="zh-TW" sz="2800" dirty="0">
                <a:latin typeface="標楷體" panose="03000509000000000000" pitchFamily="65" charset="-120"/>
              </a:rPr>
              <a:t>Google App Script</a:t>
            </a:r>
            <a:endParaRPr kumimoji="1" lang="zh-TW" altLang="en-US" sz="2800" dirty="0">
              <a:latin typeface="標楷體" panose="03000509000000000000" pitchFamily="65" charset="-120"/>
            </a:endParaRPr>
          </a:p>
        </p:txBody>
      </p:sp>
      <p:sp>
        <p:nvSpPr>
          <p:cNvPr id="7" name="文字方塊 6">
            <a:extLst>
              <a:ext uri="{FF2B5EF4-FFF2-40B4-BE49-F238E27FC236}">
                <a16:creationId xmlns:a16="http://schemas.microsoft.com/office/drawing/2014/main" id="{DEEC77C5-40FE-7D46-5343-88DBF1F6FCD8}"/>
              </a:ext>
            </a:extLst>
          </p:cNvPr>
          <p:cNvSpPr txBox="1"/>
          <p:nvPr/>
        </p:nvSpPr>
        <p:spPr>
          <a:xfrm>
            <a:off x="7499927" y="1782619"/>
            <a:ext cx="4027055" cy="2862322"/>
          </a:xfrm>
          <a:prstGeom prst="rect">
            <a:avLst/>
          </a:prstGeom>
          <a:noFill/>
        </p:spPr>
        <p:txBody>
          <a:bodyPr wrap="square" rtlCol="0">
            <a:spAutoFit/>
          </a:bodyPr>
          <a:lstStyle/>
          <a:p>
            <a:pPr algn="just"/>
            <a:r>
              <a:rPr lang="zh-TW" altLang="en-US" dirty="0"/>
              <a:t>抓取寄送備份的函式，每五分鐘去寄信備份查看所有寄送歷史，撈取每一封郵件，若該信有</a:t>
            </a:r>
            <a:r>
              <a:rPr lang="en-US" altLang="zh-TW" dirty="0"/>
              <a:t>Header</a:t>
            </a:r>
            <a:r>
              <a:rPr lang="zh-TW" altLang="en-US" dirty="0"/>
              <a:t>且有指定日期則納入提醒排成，若無則直接刪除該郵件，若本身無</a:t>
            </a:r>
            <a:r>
              <a:rPr lang="en-US" altLang="zh-TW" dirty="0"/>
              <a:t>Header</a:t>
            </a:r>
            <a:r>
              <a:rPr lang="zh-TW" altLang="en-US" dirty="0"/>
              <a:t>表示該信是提醒信自然沒有</a:t>
            </a:r>
            <a:r>
              <a:rPr lang="en-US" altLang="zh-TW" dirty="0"/>
              <a:t>Header</a:t>
            </a:r>
            <a:r>
              <a:rPr lang="zh-TW" altLang="en-US" dirty="0"/>
              <a:t>，也是直接刪除。在這裡也是有包含要提醒的</a:t>
            </a:r>
            <a:r>
              <a:rPr lang="en-US" altLang="zh-TW" dirty="0"/>
              <a:t>HTML</a:t>
            </a:r>
            <a:r>
              <a:rPr lang="zh-TW" altLang="en-US" dirty="0"/>
              <a:t>主題無分開到另一個函式。</a:t>
            </a:r>
            <a:endParaRPr lang="en-US" altLang="zh-TW" dirty="0"/>
          </a:p>
          <a:p>
            <a:pPr algn="just"/>
            <a:r>
              <a:rPr lang="zh-TW" altLang="en-US" dirty="0"/>
              <a:t>備註</a:t>
            </a:r>
            <a:r>
              <a:rPr lang="en-US" altLang="zh-TW" dirty="0"/>
              <a:t>:</a:t>
            </a:r>
            <a:r>
              <a:rPr lang="zh-TW" altLang="en-US" dirty="0"/>
              <a:t> 每一封信看到都會刪除，保證下一次不再花時間看同樣的信，沒意義</a:t>
            </a:r>
            <a:r>
              <a:rPr lang="en-US" altLang="zh-TW" dirty="0"/>
              <a:t>!</a:t>
            </a:r>
          </a:p>
        </p:txBody>
      </p:sp>
      <p:pic>
        <p:nvPicPr>
          <p:cNvPr id="3" name="圖片 2">
            <a:extLst>
              <a:ext uri="{FF2B5EF4-FFF2-40B4-BE49-F238E27FC236}">
                <a16:creationId xmlns:a16="http://schemas.microsoft.com/office/drawing/2014/main" id="{2A5F82B4-BD67-1FE5-558C-7A20C2358D88}"/>
              </a:ext>
            </a:extLst>
          </p:cNvPr>
          <p:cNvPicPr>
            <a:picLocks noChangeAspect="1"/>
          </p:cNvPicPr>
          <p:nvPr/>
        </p:nvPicPr>
        <p:blipFill>
          <a:blip r:embed="rId2"/>
          <a:stretch>
            <a:fillRect/>
          </a:stretch>
        </p:blipFill>
        <p:spPr>
          <a:xfrm>
            <a:off x="248615" y="1287282"/>
            <a:ext cx="6905238" cy="5524190"/>
          </a:xfrm>
          <a:prstGeom prst="rect">
            <a:avLst/>
          </a:prstGeom>
        </p:spPr>
      </p:pic>
    </p:spTree>
    <p:extLst>
      <p:ext uri="{BB962C8B-B14F-4D97-AF65-F5344CB8AC3E}">
        <p14:creationId xmlns:p14="http://schemas.microsoft.com/office/powerpoint/2010/main" val="24822231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2574-AF9D-FFC5-0EB9-639B0686E64E}"/>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1BE942AE-FAA9-FC23-0E54-04418B920D9D}"/>
              </a:ext>
            </a:extLst>
          </p:cNvPr>
          <p:cNvSpPr>
            <a:spLocks noGrp="1"/>
          </p:cNvSpPr>
          <p:nvPr>
            <p:ph type="title"/>
          </p:nvPr>
        </p:nvSpPr>
        <p:spPr>
          <a:xfrm>
            <a:off x="838200" y="360219"/>
            <a:ext cx="10515600" cy="985981"/>
          </a:xfrm>
        </p:spPr>
        <p:txBody>
          <a:bodyPr>
            <a:normAutofit/>
          </a:bodyPr>
          <a:lstStyle/>
          <a:p>
            <a:pPr algn="ctr"/>
            <a:r>
              <a:rPr kumimoji="1" lang="zh-TW" altLang="en-US" sz="2800" dirty="0">
                <a:latin typeface="標楷體" panose="03000509000000000000" pitchFamily="65" charset="-120"/>
              </a:rPr>
              <a:t>核心功能代碼解析</a:t>
            </a:r>
            <a:br>
              <a:rPr kumimoji="1" lang="en-US" altLang="zh-TW" sz="2800" dirty="0">
                <a:latin typeface="標楷體" panose="03000509000000000000" pitchFamily="65" charset="-120"/>
              </a:rPr>
            </a:br>
            <a:r>
              <a:rPr kumimoji="1" lang="en-US" altLang="zh-TW" sz="2800" dirty="0">
                <a:latin typeface="標楷體" panose="03000509000000000000" pitchFamily="65" charset="-120"/>
              </a:rPr>
              <a:t>Google App Script</a:t>
            </a:r>
            <a:endParaRPr kumimoji="1" lang="zh-TW" altLang="en-US" sz="2800" dirty="0">
              <a:latin typeface="標楷體" panose="03000509000000000000" pitchFamily="65" charset="-120"/>
            </a:endParaRPr>
          </a:p>
        </p:txBody>
      </p:sp>
      <p:sp>
        <p:nvSpPr>
          <p:cNvPr id="7" name="文字方塊 6">
            <a:extLst>
              <a:ext uri="{FF2B5EF4-FFF2-40B4-BE49-F238E27FC236}">
                <a16:creationId xmlns:a16="http://schemas.microsoft.com/office/drawing/2014/main" id="{8BCC04D8-907B-A28B-C6A2-1652589B50A9}"/>
              </a:ext>
            </a:extLst>
          </p:cNvPr>
          <p:cNvSpPr txBox="1"/>
          <p:nvPr/>
        </p:nvSpPr>
        <p:spPr>
          <a:xfrm>
            <a:off x="7326745" y="2050474"/>
            <a:ext cx="4218710" cy="1477328"/>
          </a:xfrm>
          <a:prstGeom prst="rect">
            <a:avLst/>
          </a:prstGeom>
          <a:noFill/>
        </p:spPr>
        <p:txBody>
          <a:bodyPr wrap="square" rtlCol="0">
            <a:spAutoFit/>
          </a:bodyPr>
          <a:lstStyle/>
          <a:p>
            <a:pPr algn="just"/>
            <a:r>
              <a:rPr lang="zh-TW" altLang="en-US" dirty="0"/>
              <a:t>檢查</a:t>
            </a:r>
            <a:r>
              <a:rPr lang="en-US" altLang="zh-TW" dirty="0"/>
              <a:t>Google Sheet</a:t>
            </a:r>
            <a:r>
              <a:rPr lang="zh-TW" altLang="en-US" dirty="0"/>
              <a:t>的函式，每日</a:t>
            </a:r>
            <a:r>
              <a:rPr lang="en-US" altLang="zh-TW" dirty="0"/>
              <a:t>11:00~12:00</a:t>
            </a:r>
            <a:r>
              <a:rPr lang="zh-TW" altLang="en-US" dirty="0"/>
              <a:t>，隨機一個時間點，去檢查</a:t>
            </a:r>
            <a:r>
              <a:rPr lang="en-US" altLang="zh-TW" dirty="0"/>
              <a:t>Google Sheet</a:t>
            </a:r>
            <a:r>
              <a:rPr lang="zh-TW" altLang="en-US" dirty="0"/>
              <a:t>，逐一確認每一列有沒有當日要寄送的提醒信，若有則寄送，並在最後統一刪除已經寄送的列數的資料。</a:t>
            </a:r>
            <a:endParaRPr lang="en-US" altLang="zh-TW" dirty="0"/>
          </a:p>
        </p:txBody>
      </p:sp>
      <p:pic>
        <p:nvPicPr>
          <p:cNvPr id="4" name="圖片 3">
            <a:extLst>
              <a:ext uri="{FF2B5EF4-FFF2-40B4-BE49-F238E27FC236}">
                <a16:creationId xmlns:a16="http://schemas.microsoft.com/office/drawing/2014/main" id="{C83D59C3-F01B-6D33-B7FF-E34F67511EC4}"/>
              </a:ext>
            </a:extLst>
          </p:cNvPr>
          <p:cNvPicPr>
            <a:picLocks noChangeAspect="1"/>
          </p:cNvPicPr>
          <p:nvPr/>
        </p:nvPicPr>
        <p:blipFill>
          <a:blip r:embed="rId2"/>
          <a:stretch>
            <a:fillRect/>
          </a:stretch>
        </p:blipFill>
        <p:spPr>
          <a:xfrm>
            <a:off x="573358" y="1346200"/>
            <a:ext cx="6289355" cy="5295897"/>
          </a:xfrm>
          <a:prstGeom prst="rect">
            <a:avLst/>
          </a:prstGeom>
        </p:spPr>
      </p:pic>
    </p:spTree>
    <p:extLst>
      <p:ext uri="{BB962C8B-B14F-4D97-AF65-F5344CB8AC3E}">
        <p14:creationId xmlns:p14="http://schemas.microsoft.com/office/powerpoint/2010/main" val="654239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9C00B8-D774-0F91-CD8F-4694494CA04F}"/>
              </a:ext>
            </a:extLst>
          </p:cNvPr>
          <p:cNvSpPr>
            <a:spLocks noGrp="1"/>
          </p:cNvSpPr>
          <p:nvPr>
            <p:ph type="title"/>
          </p:nvPr>
        </p:nvSpPr>
        <p:spPr>
          <a:xfrm>
            <a:off x="1854200" y="226566"/>
            <a:ext cx="8483600" cy="1085706"/>
          </a:xfrm>
        </p:spPr>
        <p:txBody>
          <a:bodyPr anchor="ctr">
            <a:normAutofit/>
          </a:bodyPr>
          <a:lstStyle/>
          <a:p>
            <a:pPr algn="ctr"/>
            <a:r>
              <a:rPr kumimoji="1" lang="zh-TW" altLang="en-US" sz="3200" dirty="0">
                <a:latin typeface="標楷體" panose="03000509000000000000" pitchFamily="65" charset="-120"/>
              </a:rPr>
              <a:t>介面使用與使用者操作流程</a:t>
            </a:r>
          </a:p>
        </p:txBody>
      </p:sp>
      <p:sp>
        <p:nvSpPr>
          <p:cNvPr id="4" name="文字版面配置區 3">
            <a:extLst>
              <a:ext uri="{FF2B5EF4-FFF2-40B4-BE49-F238E27FC236}">
                <a16:creationId xmlns:a16="http://schemas.microsoft.com/office/drawing/2014/main" id="{32DE8F0F-55F9-0C1C-7CB2-6210F2BB2462}"/>
              </a:ext>
            </a:extLst>
          </p:cNvPr>
          <p:cNvSpPr>
            <a:spLocks noGrp="1"/>
          </p:cNvSpPr>
          <p:nvPr>
            <p:ph type="body" sz="half" idx="2"/>
          </p:nvPr>
        </p:nvSpPr>
        <p:spPr>
          <a:xfrm>
            <a:off x="863152" y="2573234"/>
            <a:ext cx="3236913" cy="2551732"/>
          </a:xfrm>
        </p:spPr>
        <p:txBody>
          <a:bodyPr>
            <a:normAutofit/>
          </a:bodyPr>
          <a:lstStyle/>
          <a:p>
            <a:r>
              <a:rPr lang="en-US" altLang="zh-TW" sz="2000" dirty="0" err="1">
                <a:latin typeface="標楷體" panose="03000509000000000000" pitchFamily="65" charset="-120"/>
              </a:rPr>
              <a:t>Login.cs</a:t>
            </a:r>
            <a:endParaRPr lang="en-US" altLang="zh-TW" sz="2000" dirty="0">
              <a:latin typeface="標楷體" panose="03000509000000000000" pitchFamily="65" charset="-120"/>
            </a:endParaRPr>
          </a:p>
          <a:p>
            <a:pPr marL="342900" indent="-342900">
              <a:buFont typeface="+mj-lt"/>
              <a:buAutoNum type="arabicPeriod"/>
            </a:pPr>
            <a:r>
              <a:rPr lang="zh-TW" altLang="en-US" dirty="0">
                <a:latin typeface="標楷體" panose="03000509000000000000" pitchFamily="65" charset="-120"/>
              </a:rPr>
              <a:t>輸入姓名</a:t>
            </a:r>
            <a:endParaRPr lang="en-US" altLang="zh-TW" dirty="0">
              <a:latin typeface="標楷體" panose="03000509000000000000" pitchFamily="65" charset="-120"/>
            </a:endParaRPr>
          </a:p>
          <a:p>
            <a:pPr marL="342900" indent="-342900">
              <a:buFont typeface="+mj-lt"/>
              <a:buAutoNum type="arabicPeriod"/>
            </a:pPr>
            <a:r>
              <a:rPr lang="zh-TW" altLang="en-US" dirty="0">
                <a:latin typeface="標楷體" panose="03000509000000000000" pitchFamily="65" charset="-120"/>
              </a:rPr>
              <a:t>輸入電話</a:t>
            </a:r>
            <a:endParaRPr lang="en-US" altLang="zh-TW" dirty="0">
              <a:latin typeface="標楷體" panose="03000509000000000000" pitchFamily="65" charset="-120"/>
            </a:endParaRPr>
          </a:p>
          <a:p>
            <a:pPr marL="342900" indent="-342900">
              <a:buFont typeface="+mj-lt"/>
              <a:buAutoNum type="arabicPeriod"/>
            </a:pPr>
            <a:r>
              <a:rPr lang="zh-TW" altLang="en-US" dirty="0">
                <a:latin typeface="標楷體" panose="03000509000000000000" pitchFamily="65" charset="-120"/>
              </a:rPr>
              <a:t>輸入電子郵件</a:t>
            </a:r>
            <a:endParaRPr lang="en-US" altLang="zh-TW" dirty="0">
              <a:latin typeface="標楷體" panose="03000509000000000000" pitchFamily="65" charset="-120"/>
            </a:endParaRPr>
          </a:p>
          <a:p>
            <a:pPr marL="342900" indent="-342900">
              <a:buFont typeface="+mj-lt"/>
              <a:buAutoNum type="arabicPeriod"/>
            </a:pPr>
            <a:r>
              <a:rPr lang="zh-TW" altLang="en-US" dirty="0">
                <a:latin typeface="標楷體" panose="03000509000000000000" pitchFamily="65" charset="-120"/>
              </a:rPr>
              <a:t>選擇樓層</a:t>
            </a:r>
            <a:endParaRPr lang="en-US" altLang="zh-TW" dirty="0">
              <a:latin typeface="標楷體" panose="03000509000000000000" pitchFamily="65" charset="-120"/>
            </a:endParaRPr>
          </a:p>
          <a:p>
            <a:pPr marL="342900" indent="-342900">
              <a:buFont typeface="+mj-lt"/>
              <a:buAutoNum type="arabicPeriod"/>
            </a:pPr>
            <a:r>
              <a:rPr lang="zh-TW" altLang="en-US" dirty="0">
                <a:latin typeface="標楷體" panose="03000509000000000000" pitchFamily="65" charset="-120"/>
              </a:rPr>
              <a:t>輸入驗證碼</a:t>
            </a:r>
            <a:endParaRPr lang="en-US" altLang="zh-TW" dirty="0">
              <a:latin typeface="標楷體" panose="03000509000000000000" pitchFamily="65" charset="-120"/>
            </a:endParaRPr>
          </a:p>
          <a:p>
            <a:pPr marL="342900" indent="-342900">
              <a:buFont typeface="+mj-lt"/>
              <a:buAutoNum type="arabicPeriod"/>
            </a:pPr>
            <a:r>
              <a:rPr lang="zh-TW" altLang="en-US" dirty="0">
                <a:latin typeface="標楷體" panose="03000509000000000000" pitchFamily="65" charset="-120"/>
              </a:rPr>
              <a:t>進行下一步</a:t>
            </a:r>
            <a:endParaRPr lang="en-US" altLang="zh-TW" dirty="0">
              <a:latin typeface="標楷體" panose="03000509000000000000" pitchFamily="65" charset="-120"/>
            </a:endParaRPr>
          </a:p>
        </p:txBody>
      </p:sp>
      <p:pic>
        <p:nvPicPr>
          <p:cNvPr id="8" name="圖片 7">
            <a:extLst>
              <a:ext uri="{FF2B5EF4-FFF2-40B4-BE49-F238E27FC236}">
                <a16:creationId xmlns:a16="http://schemas.microsoft.com/office/drawing/2014/main" id="{475F0797-39BD-3F40-B754-207EF73B15E2}"/>
              </a:ext>
            </a:extLst>
          </p:cNvPr>
          <p:cNvPicPr>
            <a:picLocks noChangeAspect="1"/>
          </p:cNvPicPr>
          <p:nvPr/>
        </p:nvPicPr>
        <p:blipFill>
          <a:blip r:embed="rId2"/>
          <a:stretch>
            <a:fillRect/>
          </a:stretch>
        </p:blipFill>
        <p:spPr>
          <a:xfrm>
            <a:off x="4333497" y="1689100"/>
            <a:ext cx="7147751" cy="432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9716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84C56CD0-7A80-7ACA-E0E6-FC54C9E8D065}"/>
              </a:ext>
            </a:extLst>
          </p:cNvPr>
          <p:cNvSpPr txBox="1"/>
          <p:nvPr/>
        </p:nvSpPr>
        <p:spPr>
          <a:xfrm>
            <a:off x="1677155" y="1433185"/>
            <a:ext cx="1313693" cy="523220"/>
          </a:xfrm>
          <a:prstGeom prst="rect">
            <a:avLst/>
          </a:prstGeom>
          <a:noFill/>
        </p:spPr>
        <p:txBody>
          <a:bodyPr wrap="square" rtlCol="0">
            <a:spAutoFit/>
          </a:bodyPr>
          <a:lstStyle/>
          <a:p>
            <a:r>
              <a:rPr lang="en" altLang="zh-TW" sz="2800" dirty="0">
                <a:latin typeface="Times New Roman" panose="02020603050405020304" pitchFamily="18" charset="0"/>
                <a:ea typeface="標楷體" panose="03000509000000000000" pitchFamily="65" charset="-120"/>
                <a:cs typeface="Times New Roman" panose="02020603050405020304" pitchFamily="18" charset="0"/>
              </a:rPr>
              <a:t>Map.cs </a:t>
            </a:r>
            <a:endParaRPr kumimoji="1" lang="zh-TW" altLang="en-US" sz="2800" dirty="0">
              <a:latin typeface="標楷體" panose="03000509000000000000" pitchFamily="65" charset="-120"/>
              <a:ea typeface="標楷體" panose="03000509000000000000" pitchFamily="65" charset="-120"/>
            </a:endParaRPr>
          </a:p>
        </p:txBody>
      </p:sp>
      <p:pic>
        <p:nvPicPr>
          <p:cNvPr id="2" name="圖片 1">
            <a:extLst>
              <a:ext uri="{FF2B5EF4-FFF2-40B4-BE49-F238E27FC236}">
                <a16:creationId xmlns:a16="http://schemas.microsoft.com/office/drawing/2014/main" id="{1CE1DFCB-80AB-F1B0-1E43-6E9DDFECEB31}"/>
              </a:ext>
            </a:extLst>
          </p:cNvPr>
          <p:cNvPicPr>
            <a:picLocks noChangeAspect="1"/>
          </p:cNvPicPr>
          <p:nvPr/>
        </p:nvPicPr>
        <p:blipFill>
          <a:blip r:embed="rId2"/>
          <a:stretch>
            <a:fillRect/>
          </a:stretch>
        </p:blipFill>
        <p:spPr>
          <a:xfrm>
            <a:off x="4458392" y="1433185"/>
            <a:ext cx="6807600" cy="4065650"/>
          </a:xfrm>
          <a:prstGeom prst="rect">
            <a:avLst/>
          </a:prstGeom>
          <a:ln>
            <a:noFill/>
          </a:ln>
          <a:effectLst>
            <a:outerShdw blurRad="292100" dist="139700" dir="2700000" algn="tl" rotWithShape="0">
              <a:srgbClr val="333333">
                <a:alpha val="65000"/>
              </a:srgbClr>
            </a:outerShdw>
          </a:effectLst>
        </p:spPr>
      </p:pic>
      <p:sp>
        <p:nvSpPr>
          <p:cNvPr id="3" name="文字版面配置區 9">
            <a:extLst>
              <a:ext uri="{FF2B5EF4-FFF2-40B4-BE49-F238E27FC236}">
                <a16:creationId xmlns:a16="http://schemas.microsoft.com/office/drawing/2014/main" id="{2100EB69-0474-94ED-17A8-4F6D479FE8CE}"/>
              </a:ext>
            </a:extLst>
          </p:cNvPr>
          <p:cNvSpPr>
            <a:spLocks noGrp="1"/>
          </p:cNvSpPr>
          <p:nvPr>
            <p:ph type="body" sz="half" idx="2"/>
          </p:nvPr>
        </p:nvSpPr>
        <p:spPr>
          <a:xfrm>
            <a:off x="367884" y="2051626"/>
            <a:ext cx="3932237" cy="2224809"/>
          </a:xfrm>
        </p:spPr>
        <p:txBody>
          <a:bodyPr anchor="ctr">
            <a:noAutofit/>
          </a:bodyPr>
          <a:lstStyle/>
          <a:p>
            <a:pPr algn="ctr"/>
            <a:r>
              <a:rPr lang="zh-TW" altLang="en-US" sz="2000" dirty="0">
                <a:latin typeface="標楷體" panose="03000509000000000000" pitchFamily="65" charset="-120"/>
              </a:rPr>
              <a:t>可提供預約者查看店家資訊</a:t>
            </a:r>
            <a:endParaRPr lang="en-US" altLang="zh-TW" sz="2000" dirty="0">
              <a:latin typeface="標楷體" panose="03000509000000000000" pitchFamily="65" charset="-120"/>
            </a:endParaRPr>
          </a:p>
        </p:txBody>
      </p:sp>
    </p:spTree>
    <p:extLst>
      <p:ext uri="{BB962C8B-B14F-4D97-AF65-F5344CB8AC3E}">
        <p14:creationId xmlns:p14="http://schemas.microsoft.com/office/powerpoint/2010/main" val="936448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84FDA1F4-CD60-98C8-DF6B-8736D1ADAB19}"/>
              </a:ext>
            </a:extLst>
          </p:cNvPr>
          <p:cNvSpPr>
            <a:spLocks noGrp="1"/>
          </p:cNvSpPr>
          <p:nvPr>
            <p:ph type="body" idx="1"/>
          </p:nvPr>
        </p:nvSpPr>
        <p:spPr>
          <a:xfrm>
            <a:off x="839786" y="2189163"/>
            <a:ext cx="5157787" cy="823912"/>
          </a:xfrm>
        </p:spPr>
        <p:txBody>
          <a:bodyPr anchor="ctr"/>
          <a:lstStyle/>
          <a:p>
            <a:pPr algn="ctr"/>
            <a:r>
              <a:rPr kumimoji="1" lang="en-US" altLang="zh-TW" b="0" dirty="0" err="1"/>
              <a:t>FirstF.cs</a:t>
            </a:r>
            <a:endParaRPr kumimoji="1" lang="zh-TW" altLang="en-US" b="0" dirty="0"/>
          </a:p>
        </p:txBody>
      </p:sp>
      <p:sp>
        <p:nvSpPr>
          <p:cNvPr id="5" name="文字版面配置區 4">
            <a:extLst>
              <a:ext uri="{FF2B5EF4-FFF2-40B4-BE49-F238E27FC236}">
                <a16:creationId xmlns:a16="http://schemas.microsoft.com/office/drawing/2014/main" id="{240C114A-E3F4-9099-659F-1AF2A650D083}"/>
              </a:ext>
            </a:extLst>
          </p:cNvPr>
          <p:cNvSpPr>
            <a:spLocks noGrp="1"/>
          </p:cNvSpPr>
          <p:nvPr>
            <p:ph type="body" sz="quarter" idx="3"/>
          </p:nvPr>
        </p:nvSpPr>
        <p:spPr>
          <a:xfrm>
            <a:off x="6169025" y="2189163"/>
            <a:ext cx="5183188" cy="823912"/>
          </a:xfrm>
        </p:spPr>
        <p:txBody>
          <a:bodyPr anchor="ctr"/>
          <a:lstStyle/>
          <a:p>
            <a:pPr algn="ctr"/>
            <a:r>
              <a:rPr kumimoji="1" lang="en-US" altLang="zh-TW" b="0" dirty="0" err="1"/>
              <a:t>SecondF.cs</a:t>
            </a:r>
            <a:endParaRPr kumimoji="1" lang="zh-TW" altLang="en-US" b="0" dirty="0"/>
          </a:p>
        </p:txBody>
      </p:sp>
      <p:sp>
        <p:nvSpPr>
          <p:cNvPr id="10" name="文字版面配置區 3">
            <a:extLst>
              <a:ext uri="{FF2B5EF4-FFF2-40B4-BE49-F238E27FC236}">
                <a16:creationId xmlns:a16="http://schemas.microsoft.com/office/drawing/2014/main" id="{0F755549-1CE6-7AE5-BB69-774F942D8951}"/>
              </a:ext>
            </a:extLst>
          </p:cNvPr>
          <p:cNvSpPr txBox="1">
            <a:spLocks/>
          </p:cNvSpPr>
          <p:nvPr/>
        </p:nvSpPr>
        <p:spPr>
          <a:xfrm>
            <a:off x="918043" y="587562"/>
            <a:ext cx="10355913" cy="165400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TW" altLang="en-US" sz="2000" dirty="0">
                <a:latin typeface="標楷體" panose="03000509000000000000" pitchFamily="65" charset="-120"/>
                <a:ea typeface="標楷體" panose="03000509000000000000" pitchFamily="65" charset="-120"/>
              </a:rPr>
              <a:t>如果上一個畫面點選的樓層是一樓，即跳到下面左邊的畫面，如果上一個選的是二樓，即跳到下面右邊的畫面。</a:t>
            </a:r>
            <a:endParaRPr kumimoji="1" lang="en-US" altLang="zh-TW" sz="2000" dirty="0">
              <a:latin typeface="標楷體" panose="03000509000000000000" pitchFamily="65" charset="-120"/>
              <a:ea typeface="標楷體" panose="03000509000000000000" pitchFamily="65" charset="-120"/>
            </a:endParaRPr>
          </a:p>
          <a:p>
            <a:r>
              <a:rPr kumimoji="1" lang="zh-TW" altLang="en-US" sz="2000" dirty="0">
                <a:latin typeface="標楷體" panose="03000509000000000000" pitchFamily="65" charset="-120"/>
                <a:ea typeface="標楷體" panose="03000509000000000000" pitchFamily="65" charset="-120"/>
              </a:rPr>
              <a:t>接著就可利用畫面中的下拉式選單選擇座位、日期和選時間</a:t>
            </a:r>
            <a:endParaRPr kumimoji="1" lang="en-US" altLang="zh-TW" sz="2000" dirty="0">
              <a:latin typeface="標楷體" panose="03000509000000000000" pitchFamily="65" charset="-120"/>
              <a:ea typeface="標楷體" panose="03000509000000000000" pitchFamily="65" charset="-120"/>
            </a:endParaRPr>
          </a:p>
          <a:p>
            <a:r>
              <a:rPr kumimoji="1" lang="zh-TW" altLang="en-US" sz="2000" dirty="0">
                <a:latin typeface="標楷體" panose="03000509000000000000" pitchFamily="65" charset="-120"/>
                <a:ea typeface="標楷體" panose="03000509000000000000" pitchFamily="65" charset="-120"/>
              </a:rPr>
              <a:t>如果訂位的時候，過了上面的時間就不能選擇或是已被預訂走的時段</a:t>
            </a:r>
            <a:endParaRPr kumimoji="1" lang="en-US" altLang="zh-TW" sz="20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8C731E05-6359-3E6D-02DE-B446F8C98BA9}"/>
              </a:ext>
            </a:extLst>
          </p:cNvPr>
          <p:cNvPicPr>
            <a:picLocks noChangeAspect="1"/>
          </p:cNvPicPr>
          <p:nvPr/>
        </p:nvPicPr>
        <p:blipFill>
          <a:blip r:embed="rId2"/>
          <a:stretch>
            <a:fillRect/>
          </a:stretch>
        </p:blipFill>
        <p:spPr>
          <a:xfrm>
            <a:off x="862731" y="3140602"/>
            <a:ext cx="5111895" cy="3060000"/>
          </a:xfrm>
          <a:prstGeom prst="rect">
            <a:avLst/>
          </a:prstGeom>
          <a:ln>
            <a:noFill/>
          </a:ln>
          <a:effectLst>
            <a:outerShdw blurRad="292100" dist="139700" dir="2700000" algn="tl" rotWithShape="0">
              <a:srgbClr val="333333">
                <a:alpha val="65000"/>
              </a:srgbClr>
            </a:outerShdw>
          </a:effectLst>
        </p:spPr>
      </p:pic>
      <p:pic>
        <p:nvPicPr>
          <p:cNvPr id="12" name="圖片 11">
            <a:extLst>
              <a:ext uri="{FF2B5EF4-FFF2-40B4-BE49-F238E27FC236}">
                <a16:creationId xmlns:a16="http://schemas.microsoft.com/office/drawing/2014/main" id="{56458E53-A40A-ACCF-D2A8-CAEDBC80FCF3}"/>
              </a:ext>
            </a:extLst>
          </p:cNvPr>
          <p:cNvPicPr>
            <a:picLocks noChangeAspect="1"/>
          </p:cNvPicPr>
          <p:nvPr/>
        </p:nvPicPr>
        <p:blipFill>
          <a:blip r:embed="rId3"/>
          <a:stretch>
            <a:fillRect/>
          </a:stretch>
        </p:blipFill>
        <p:spPr>
          <a:xfrm>
            <a:off x="6494609" y="3143940"/>
            <a:ext cx="5120722" cy="306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260642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619047BE-55A4-E64C-946B-92358EB7B20B}"/>
              </a:ext>
            </a:extLst>
          </p:cNvPr>
          <p:cNvSpPr>
            <a:spLocks noGrp="1"/>
          </p:cNvSpPr>
          <p:nvPr>
            <p:ph type="title"/>
          </p:nvPr>
        </p:nvSpPr>
        <p:spPr>
          <a:xfrm>
            <a:off x="839787" y="1776204"/>
            <a:ext cx="3932237" cy="723900"/>
          </a:xfrm>
        </p:spPr>
        <p:txBody>
          <a:bodyPr/>
          <a:lstStyle/>
          <a:p>
            <a:pPr algn="ctr"/>
            <a:r>
              <a:rPr lang="en-US" altLang="zh-TW" dirty="0" err="1">
                <a:latin typeface="Times New Roman" panose="02020603050405020304" pitchFamily="18" charset="0"/>
                <a:cs typeface="Times New Roman" panose="02020603050405020304" pitchFamily="18" charset="0"/>
              </a:rPr>
              <a:t>Menu.cs</a:t>
            </a:r>
            <a:endParaRPr lang="zh-TW" altLang="en-US" dirty="0">
              <a:latin typeface="Times New Roman" panose="02020603050405020304" pitchFamily="18" charset="0"/>
              <a:cs typeface="Times New Roman" panose="02020603050405020304" pitchFamily="18" charset="0"/>
            </a:endParaRPr>
          </a:p>
        </p:txBody>
      </p:sp>
      <p:sp>
        <p:nvSpPr>
          <p:cNvPr id="10" name="文字版面配置區 9">
            <a:extLst>
              <a:ext uri="{FF2B5EF4-FFF2-40B4-BE49-F238E27FC236}">
                <a16:creationId xmlns:a16="http://schemas.microsoft.com/office/drawing/2014/main" id="{BDC0DF7E-5BC5-A45C-9963-AFDF3D94B643}"/>
              </a:ext>
            </a:extLst>
          </p:cNvPr>
          <p:cNvSpPr>
            <a:spLocks noGrp="1"/>
          </p:cNvSpPr>
          <p:nvPr>
            <p:ph type="body" sz="half" idx="2"/>
          </p:nvPr>
        </p:nvSpPr>
        <p:spPr>
          <a:xfrm>
            <a:off x="966788" y="2832100"/>
            <a:ext cx="3932237" cy="1315027"/>
          </a:xfrm>
        </p:spPr>
        <p:txBody>
          <a:bodyPr>
            <a:noAutofit/>
          </a:bodyPr>
          <a:lstStyle/>
          <a:p>
            <a:r>
              <a:rPr lang="zh-TW" altLang="en-US" sz="2000" dirty="0">
                <a:latin typeface="標楷體" panose="03000509000000000000" pitchFamily="65" charset="-120"/>
              </a:rPr>
              <a:t>選完想要的空間，就可以按下一步選餐點</a:t>
            </a:r>
            <a:endParaRPr lang="en-US" altLang="zh-TW" sz="2000" dirty="0">
              <a:latin typeface="標楷體" panose="03000509000000000000" pitchFamily="65" charset="-120"/>
            </a:endParaRPr>
          </a:p>
          <a:p>
            <a:r>
              <a:rPr lang="zh-TW" altLang="en-US" sz="2000" dirty="0">
                <a:latin typeface="標楷體" panose="03000509000000000000" pitchFamily="65" charset="-120"/>
              </a:rPr>
              <a:t>這個部分是不一定要做的，若不需要餐點，就可以直接點送出</a:t>
            </a:r>
            <a:endParaRPr lang="en-US" altLang="zh-TW" sz="2000" dirty="0">
              <a:latin typeface="標楷體" panose="03000509000000000000" pitchFamily="65" charset="-120"/>
            </a:endParaRPr>
          </a:p>
        </p:txBody>
      </p:sp>
      <p:pic>
        <p:nvPicPr>
          <p:cNvPr id="4" name="圖片 3">
            <a:extLst>
              <a:ext uri="{FF2B5EF4-FFF2-40B4-BE49-F238E27FC236}">
                <a16:creationId xmlns:a16="http://schemas.microsoft.com/office/drawing/2014/main" id="{366E1AF9-0689-5491-24E9-22126A0DD750}"/>
              </a:ext>
            </a:extLst>
          </p:cNvPr>
          <p:cNvPicPr>
            <a:picLocks noChangeAspect="1"/>
          </p:cNvPicPr>
          <p:nvPr/>
        </p:nvPicPr>
        <p:blipFill>
          <a:blip r:embed="rId2"/>
          <a:stretch>
            <a:fillRect/>
          </a:stretch>
        </p:blipFill>
        <p:spPr>
          <a:xfrm>
            <a:off x="5352212" y="1687304"/>
            <a:ext cx="6000000" cy="360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9882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BEE33F-EDA1-89E9-CC9A-F6E4CC6F2330}"/>
              </a:ext>
            </a:extLst>
          </p:cNvPr>
          <p:cNvSpPr>
            <a:spLocks noGrp="1"/>
          </p:cNvSpPr>
          <p:nvPr>
            <p:ph type="title"/>
          </p:nvPr>
        </p:nvSpPr>
        <p:spPr>
          <a:xfrm>
            <a:off x="1045368" y="1682230"/>
            <a:ext cx="3932237" cy="711200"/>
          </a:xfrm>
        </p:spPr>
        <p:txBody>
          <a:bodyPr anchor="ctr"/>
          <a:lstStyle/>
          <a:p>
            <a:pPr algn="ctr"/>
            <a:r>
              <a:rPr lang="en" altLang="zh-TW" dirty="0" err="1">
                <a:latin typeface="Times New Roman" panose="02020603050405020304" pitchFamily="18" charset="0"/>
                <a:cs typeface="Times New Roman" panose="02020603050405020304" pitchFamily="18" charset="0"/>
              </a:rPr>
              <a:t>Reserved.cs</a:t>
            </a:r>
            <a:endParaRPr kumimoji="1" lang="zh-TW" altLang="en-US" dirty="0"/>
          </a:p>
        </p:txBody>
      </p:sp>
      <p:sp>
        <p:nvSpPr>
          <p:cNvPr id="4" name="文字版面配置區 3">
            <a:extLst>
              <a:ext uri="{FF2B5EF4-FFF2-40B4-BE49-F238E27FC236}">
                <a16:creationId xmlns:a16="http://schemas.microsoft.com/office/drawing/2014/main" id="{0742F6D1-BA86-9B36-D25F-5A25B9183931}"/>
              </a:ext>
            </a:extLst>
          </p:cNvPr>
          <p:cNvSpPr>
            <a:spLocks noGrp="1"/>
          </p:cNvSpPr>
          <p:nvPr>
            <p:ph type="body" sz="half" idx="2"/>
          </p:nvPr>
        </p:nvSpPr>
        <p:spPr>
          <a:xfrm>
            <a:off x="1045368" y="2706687"/>
            <a:ext cx="3932237" cy="1435100"/>
          </a:xfrm>
        </p:spPr>
        <p:txBody>
          <a:bodyPr anchor="ctr">
            <a:normAutofit/>
          </a:bodyPr>
          <a:lstStyle/>
          <a:p>
            <a:r>
              <a:rPr kumimoji="1" lang="zh-TW" altLang="en-US" sz="2000" dirty="0">
                <a:latin typeface="標楷體" panose="03000509000000000000" pitchFamily="65" charset="-120"/>
              </a:rPr>
              <a:t>在後台可以利用這個畫面查看一樓的每個座位和二樓的每個討論室在每個時段的預約情況，還有點餐的情況、留言、總金額</a:t>
            </a:r>
            <a:endParaRPr kumimoji="1" lang="en-US" altLang="zh-TW" sz="2000" dirty="0">
              <a:latin typeface="標楷體" panose="03000509000000000000" pitchFamily="65" charset="-120"/>
            </a:endParaRPr>
          </a:p>
        </p:txBody>
      </p:sp>
      <p:pic>
        <p:nvPicPr>
          <p:cNvPr id="7" name="圖片 6">
            <a:extLst>
              <a:ext uri="{FF2B5EF4-FFF2-40B4-BE49-F238E27FC236}">
                <a16:creationId xmlns:a16="http://schemas.microsoft.com/office/drawing/2014/main" id="{AF74484C-EE43-6168-F3AA-780AE79DEEA9}"/>
              </a:ext>
            </a:extLst>
          </p:cNvPr>
          <p:cNvPicPr>
            <a:picLocks noChangeAspect="1"/>
          </p:cNvPicPr>
          <p:nvPr/>
        </p:nvPicPr>
        <p:blipFill>
          <a:blip r:embed="rId2"/>
          <a:stretch>
            <a:fillRect/>
          </a:stretch>
        </p:blipFill>
        <p:spPr>
          <a:xfrm>
            <a:off x="5077999" y="1624237"/>
            <a:ext cx="6371429" cy="360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772659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57B938-273F-0FA3-FACA-92E48406A542}"/>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101E262-0B53-6630-17AD-9A8E27548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9EA0C245-AF86-A855-7586-6550BC5B9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0F1D23B7-FB84-5124-C7D0-CBA046C369A7}"/>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kumimoji="1" lang="zh-TW" altLang="en-US" kern="1200" dirty="0">
                <a:solidFill>
                  <a:schemeClr val="tx2"/>
                </a:solidFill>
                <a:latin typeface="+mj-ea"/>
                <a:ea typeface="+mj-ea"/>
              </a:rPr>
              <a:t>第四章 結論與未來工作 </a:t>
            </a:r>
          </a:p>
        </p:txBody>
      </p:sp>
      <p:grpSp>
        <p:nvGrpSpPr>
          <p:cNvPr id="11" name="Group 10">
            <a:extLst>
              <a:ext uri="{FF2B5EF4-FFF2-40B4-BE49-F238E27FC236}">
                <a16:creationId xmlns:a16="http://schemas.microsoft.com/office/drawing/2014/main" id="{2F16044F-5908-07BB-603C-CCE88CE2EA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F0282205-BA91-3482-52E5-5B4485FB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525F1527-8D92-94CC-FFDA-D8627B394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70D72A7D-AB1A-1E64-9749-6F7CEC81A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9CA6C4F1-93CC-9CF8-A5A9-836CEB4FE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BCAB62F7-0E62-2472-CD52-BC6FB0EFE1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5C83EB86-B5FF-7B93-F4DD-E54928552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2559D492-F1F6-B5C7-F532-A885D96DC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DA52EE98-4F4F-5925-E57B-D01792720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7B0E2ACB-DE89-A6F9-237E-632268D53A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39055738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1" name="Rectangle 30">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grpSp>
        <p:nvGrpSpPr>
          <p:cNvPr id="33" name="Group 32">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34" name="Freeform: Shape 33">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35" name="Freeform: Shape 34">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36" name="Freeform: Shape 35">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37" name="Freeform: Shape 36">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grpSp>
      <p:sp>
        <p:nvSpPr>
          <p:cNvPr id="3" name="標題 2">
            <a:extLst>
              <a:ext uri="{FF2B5EF4-FFF2-40B4-BE49-F238E27FC236}">
                <a16:creationId xmlns:a16="http://schemas.microsoft.com/office/drawing/2014/main" id="{CA1D1100-1BAE-E1D7-E003-B53E7341C7BE}"/>
              </a:ext>
            </a:extLst>
          </p:cNvPr>
          <p:cNvSpPr>
            <a:spLocks noGrp="1"/>
          </p:cNvSpPr>
          <p:nvPr>
            <p:ph type="title"/>
          </p:nvPr>
        </p:nvSpPr>
        <p:spPr>
          <a:xfrm>
            <a:off x="170180" y="1441113"/>
            <a:ext cx="3855720" cy="4371974"/>
          </a:xfrm>
        </p:spPr>
        <p:txBody>
          <a:bodyPr>
            <a:normAutofit/>
          </a:bodyPr>
          <a:lstStyle/>
          <a:p>
            <a:pPr algn="ctr"/>
            <a:r>
              <a:rPr kumimoji="1" lang="zh-TW" altLang="en-US" sz="3200" dirty="0">
                <a:solidFill>
                  <a:schemeClr val="tx2"/>
                </a:solidFill>
                <a:latin typeface="標楷體" panose="03000509000000000000" pitchFamily="65" charset="-120"/>
              </a:rPr>
              <a:t>研究成果總結</a:t>
            </a:r>
            <a:endParaRPr lang="zh-TW" altLang="en-US" sz="3200" dirty="0">
              <a:solidFill>
                <a:schemeClr val="tx2"/>
              </a:solidFill>
            </a:endParaRPr>
          </a:p>
        </p:txBody>
      </p:sp>
      <p:sp>
        <p:nvSpPr>
          <p:cNvPr id="5" name="內容版面配置區 4">
            <a:extLst>
              <a:ext uri="{FF2B5EF4-FFF2-40B4-BE49-F238E27FC236}">
                <a16:creationId xmlns:a16="http://schemas.microsoft.com/office/drawing/2014/main" id="{803CFEC6-D037-E74B-DFF3-0389E905F8EF}"/>
              </a:ext>
            </a:extLst>
          </p:cNvPr>
          <p:cNvSpPr>
            <a:spLocks noGrp="1"/>
          </p:cNvSpPr>
          <p:nvPr>
            <p:ph idx="1"/>
          </p:nvPr>
        </p:nvSpPr>
        <p:spPr>
          <a:xfrm>
            <a:off x="5335210" y="993604"/>
            <a:ext cx="6649720" cy="5230368"/>
          </a:xfrm>
        </p:spPr>
        <p:txBody>
          <a:bodyPr anchor="ctr">
            <a:normAutofit/>
          </a:bodyPr>
          <a:lstStyle/>
          <a:p>
            <a:pPr marL="0" indent="0" algn="just">
              <a:lnSpc>
                <a:spcPct val="150000"/>
              </a:lnSpc>
              <a:buNone/>
            </a:pPr>
            <a:r>
              <a:rPr lang="zh-TW" altLang="en-US" sz="1800" dirty="0">
                <a:solidFill>
                  <a:schemeClr val="tx2"/>
                </a:solidFill>
                <a:latin typeface="標楷體" panose="03000509000000000000" pitchFamily="65" charset="-120"/>
              </a:rPr>
              <a:t>透過此預約系統，能有效改善目前</a:t>
            </a:r>
            <a:r>
              <a:rPr lang="en" altLang="zh-TW" sz="1800" dirty="0">
                <a:solidFill>
                  <a:schemeClr val="tx2"/>
                </a:solidFill>
                <a:latin typeface="標楷體" panose="03000509000000000000" pitchFamily="65" charset="-120"/>
              </a:rPr>
              <a:t>K</a:t>
            </a:r>
            <a:r>
              <a:rPr lang="zh-TW" altLang="en-US" sz="1800" dirty="0">
                <a:solidFill>
                  <a:schemeClr val="tx2"/>
                </a:solidFill>
                <a:latin typeface="標楷體" panose="03000509000000000000" pitchFamily="65" charset="-120"/>
              </a:rPr>
              <a:t>書中心常見的座位不足問題。不管是需要長時間唸 書準備考試的學生，還是想找個安靜空間處理工作的上班族，都可以事先規劃好自己的時間與座位。不僅省下到現場才發現沒位置的麻煩，也大大減少了來回奔波、找地點的時間浪費。預約者可以依照自己的需求挑選適合的時段和樓層，讓整個學習或工作的安排更有彈性、更有效率。此外，這樣的系統也有助於</a:t>
            </a:r>
            <a:r>
              <a:rPr lang="en" altLang="zh-TW" sz="1800" dirty="0">
                <a:solidFill>
                  <a:schemeClr val="tx2"/>
                </a:solidFill>
                <a:latin typeface="標楷體" panose="03000509000000000000" pitchFamily="65" charset="-120"/>
              </a:rPr>
              <a:t>K</a:t>
            </a:r>
            <a:r>
              <a:rPr lang="zh-TW" altLang="en-US" sz="1800" dirty="0">
                <a:solidFill>
                  <a:schemeClr val="tx2"/>
                </a:solidFill>
                <a:latin typeface="標楷體" panose="03000509000000000000" pitchFamily="65" charset="-120"/>
              </a:rPr>
              <a:t>書中心的管理者掌握每日的人流與座位使用情況，便於做出場地調整或資源分配的決策。</a:t>
            </a:r>
          </a:p>
        </p:txBody>
      </p:sp>
    </p:spTree>
    <p:extLst>
      <p:ext uri="{BB962C8B-B14F-4D97-AF65-F5344CB8AC3E}">
        <p14:creationId xmlns:p14="http://schemas.microsoft.com/office/powerpoint/2010/main" val="3016981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2516CFA-65A7-4E78-BAF2-F437E0567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64583843-30E4-4091-87E1-A4A496510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grpSp>
        <p:nvGrpSpPr>
          <p:cNvPr id="11" name="Group 10">
            <a:extLst>
              <a:ext uri="{FF2B5EF4-FFF2-40B4-BE49-F238E27FC236}">
                <a16:creationId xmlns:a16="http://schemas.microsoft.com/office/drawing/2014/main" id="{AE0D2D7F-1DF5-4798-9E63-A71E2D1588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28953" y="0"/>
            <a:ext cx="5163047" cy="3153018"/>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D197D003-D6F2-4203-A495-66907856AF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5D0A62B1-BB9A-43BD-81CD-1400F6A22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CFDD9AD5-71EC-4840-9DB9-0EB0E1755F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0E37CA3E-8144-4168-9129-6446C79AE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
        <p:nvSpPr>
          <p:cNvPr id="2" name="標題 1">
            <a:extLst>
              <a:ext uri="{FF2B5EF4-FFF2-40B4-BE49-F238E27FC236}">
                <a16:creationId xmlns:a16="http://schemas.microsoft.com/office/drawing/2014/main" id="{9748B72E-A4A3-1D55-EED9-7A976A3C2C50}"/>
              </a:ext>
            </a:extLst>
          </p:cNvPr>
          <p:cNvSpPr>
            <a:spLocks noGrp="1"/>
          </p:cNvSpPr>
          <p:nvPr>
            <p:ph type="title"/>
          </p:nvPr>
        </p:nvSpPr>
        <p:spPr>
          <a:xfrm>
            <a:off x="3043403" y="2413472"/>
            <a:ext cx="6105194" cy="2031055"/>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第二章 系統設計</a:t>
            </a:r>
          </a:p>
        </p:txBody>
      </p:sp>
      <p:grpSp>
        <p:nvGrpSpPr>
          <p:cNvPr id="17" name="Group 16">
            <a:extLst>
              <a:ext uri="{FF2B5EF4-FFF2-40B4-BE49-F238E27FC236}">
                <a16:creationId xmlns:a16="http://schemas.microsoft.com/office/drawing/2014/main" id="{E7D4F600-F737-4482-BC99-1E1FFC8263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146310"/>
            <a:ext cx="3142400" cy="2716805"/>
            <a:chOff x="-305" y="-4155"/>
            <a:chExt cx="2514948" cy="2174333"/>
          </a:xfrm>
        </p:grpSpPr>
        <p:sp>
          <p:nvSpPr>
            <p:cNvPr id="18" name="Freeform: Shape 17">
              <a:extLst>
                <a:ext uri="{FF2B5EF4-FFF2-40B4-BE49-F238E27FC236}">
                  <a16:creationId xmlns:a16="http://schemas.microsoft.com/office/drawing/2014/main" id="{487C2CB5-E3D4-4345-A7B4-6F0039A6A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ACB1D1D5-E255-4B0E-A7F5-DB2BE5A8D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195D61F8-0B49-44AD-956A-8EE58ECE6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dirty="0">
                <a:ea typeface="標楷體" panose="03000509000000000000" pitchFamily="65" charset="-120"/>
              </a:endParaRPr>
            </a:p>
          </p:txBody>
        </p:sp>
        <p:sp>
          <p:nvSpPr>
            <p:cNvPr id="21" name="Freeform: Shape 20">
              <a:extLst>
                <a:ext uri="{FF2B5EF4-FFF2-40B4-BE49-F238E27FC236}">
                  <a16:creationId xmlns:a16="http://schemas.microsoft.com/office/drawing/2014/main" id="{EC645CD3-4985-451E-8683-6C671E178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37135379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資料庫圖表 2">
            <a:extLst>
              <a:ext uri="{FF2B5EF4-FFF2-40B4-BE49-F238E27FC236}">
                <a16:creationId xmlns:a16="http://schemas.microsoft.com/office/drawing/2014/main" id="{4CF48260-CCDD-CAC1-D70F-44C3FFFBE807}"/>
              </a:ext>
            </a:extLst>
          </p:cNvPr>
          <p:cNvGraphicFramePr/>
          <p:nvPr>
            <p:extLst>
              <p:ext uri="{D42A27DB-BD31-4B8C-83A1-F6EECF244321}">
                <p14:modId xmlns:p14="http://schemas.microsoft.com/office/powerpoint/2010/main" val="2899987931"/>
              </p:ext>
            </p:extLst>
          </p:nvPr>
        </p:nvGraphicFramePr>
        <p:xfrm>
          <a:off x="374072" y="766899"/>
          <a:ext cx="11443856" cy="58862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標題 1">
            <a:extLst>
              <a:ext uri="{FF2B5EF4-FFF2-40B4-BE49-F238E27FC236}">
                <a16:creationId xmlns:a16="http://schemas.microsoft.com/office/drawing/2014/main" id="{45E6778D-FA8A-A5EC-33E4-FBEFFD9DAA03}"/>
              </a:ext>
            </a:extLst>
          </p:cNvPr>
          <p:cNvSpPr txBox="1">
            <a:spLocks/>
          </p:cNvSpPr>
          <p:nvPr/>
        </p:nvSpPr>
        <p:spPr>
          <a:xfrm>
            <a:off x="4390736" y="130953"/>
            <a:ext cx="3410527" cy="54955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TW" altLang="en-US" sz="2800" dirty="0">
                <a:latin typeface="標楷體" panose="03000509000000000000" pitchFamily="65" charset="-120"/>
                <a:ea typeface="標楷體" panose="03000509000000000000" pitchFamily="65" charset="-120"/>
              </a:rPr>
              <a:t>運用章節彙整表</a:t>
            </a:r>
          </a:p>
        </p:txBody>
      </p:sp>
    </p:spTree>
    <p:extLst>
      <p:ext uri="{BB962C8B-B14F-4D97-AF65-F5344CB8AC3E}">
        <p14:creationId xmlns:p14="http://schemas.microsoft.com/office/powerpoint/2010/main" val="3756073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Rectangle 18">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grpSp>
        <p:nvGrpSpPr>
          <p:cNvPr id="21" name="Group 20">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22" name="Freeform: Shape 21">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3" name="Freeform: Shape 22">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4" name="Freeform: Shape 23">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5" name="Freeform: Shape 24">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6" name="Freeform: Shape 25">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grpSp>
      <p:sp>
        <p:nvSpPr>
          <p:cNvPr id="11" name="標題 10">
            <a:extLst>
              <a:ext uri="{FF2B5EF4-FFF2-40B4-BE49-F238E27FC236}">
                <a16:creationId xmlns:a16="http://schemas.microsoft.com/office/drawing/2014/main" id="{11BFDD74-B365-3534-F662-B43B37772343}"/>
              </a:ext>
            </a:extLst>
          </p:cNvPr>
          <p:cNvSpPr>
            <a:spLocks noGrp="1"/>
          </p:cNvSpPr>
          <p:nvPr>
            <p:ph type="title"/>
          </p:nvPr>
        </p:nvSpPr>
        <p:spPr>
          <a:xfrm>
            <a:off x="582611" y="1861432"/>
            <a:ext cx="3669161" cy="2760098"/>
          </a:xfrm>
        </p:spPr>
        <p:txBody>
          <a:bodyPr>
            <a:normAutofit/>
          </a:bodyPr>
          <a:lstStyle/>
          <a:p>
            <a:pPr algn="ctr"/>
            <a:r>
              <a:rPr lang="zh-TW" altLang="en-US" sz="3200" dirty="0">
                <a:solidFill>
                  <a:schemeClr val="tx2"/>
                </a:solidFill>
                <a:latin typeface="標楷體" panose="03000509000000000000" pitchFamily="65" charset="-120"/>
              </a:rPr>
              <a:t>專題限制</a:t>
            </a:r>
          </a:p>
        </p:txBody>
      </p:sp>
      <p:sp>
        <p:nvSpPr>
          <p:cNvPr id="12" name="內容版面配置區 11">
            <a:extLst>
              <a:ext uri="{FF2B5EF4-FFF2-40B4-BE49-F238E27FC236}">
                <a16:creationId xmlns:a16="http://schemas.microsoft.com/office/drawing/2014/main" id="{6E3AB3F0-7347-487A-12F3-22183018CAA6}"/>
              </a:ext>
            </a:extLst>
          </p:cNvPr>
          <p:cNvSpPr>
            <a:spLocks noGrp="1"/>
          </p:cNvSpPr>
          <p:nvPr>
            <p:ph idx="1"/>
          </p:nvPr>
        </p:nvSpPr>
        <p:spPr>
          <a:xfrm>
            <a:off x="6090573" y="801866"/>
            <a:ext cx="5510299" cy="5230634"/>
          </a:xfrm>
          <a:noFill/>
          <a:ln>
            <a:noFill/>
          </a:ln>
        </p:spPr>
        <p:txBody>
          <a:bodyPr anchor="ctr">
            <a:normAutofit/>
          </a:bodyPr>
          <a:lstStyle/>
          <a:p>
            <a:pPr>
              <a:lnSpc>
                <a:spcPct val="150000"/>
              </a:lnSpc>
            </a:pPr>
            <a:r>
              <a:rPr lang="zh-TW" altLang="en-US" sz="1800" dirty="0">
                <a:solidFill>
                  <a:schemeClr val="tx2"/>
                </a:solidFill>
                <a:latin typeface="標楷體" panose="03000509000000000000" pitchFamily="65" charset="-120"/>
              </a:rPr>
              <a:t>這套系統只提供座位預約，如果遇到有兩個人同時預約同個時段同個位置，系統可能會發生錯誤。</a:t>
            </a:r>
            <a:endParaRPr lang="en-US" altLang="zh-TW" sz="1800" dirty="0">
              <a:solidFill>
                <a:schemeClr val="tx2"/>
              </a:solidFill>
              <a:latin typeface="標楷體" panose="03000509000000000000" pitchFamily="65" charset="-120"/>
            </a:endParaRPr>
          </a:p>
          <a:p>
            <a:pPr>
              <a:lnSpc>
                <a:spcPct val="150000"/>
              </a:lnSpc>
            </a:pPr>
            <a:r>
              <a:rPr lang="zh-TW" altLang="en-US" sz="1800" dirty="0">
                <a:solidFill>
                  <a:schemeClr val="tx2"/>
                </a:solidFill>
                <a:latin typeface="標楷體" panose="03000509000000000000" pitchFamily="65" charset="-120"/>
              </a:rPr>
              <a:t>這套系統提供座位預約，店家方面並沒有確保顧客一定會在預約時間赴約，可能會造成爽約，導致座位被濫用，造成真正想使用空間的顧客沒有位置。</a:t>
            </a:r>
            <a:endParaRPr lang="en-US" altLang="zh-TW" sz="1800" dirty="0">
              <a:solidFill>
                <a:schemeClr val="tx2"/>
              </a:solidFill>
              <a:latin typeface="標楷體" panose="03000509000000000000" pitchFamily="65" charset="-120"/>
            </a:endParaRPr>
          </a:p>
          <a:p>
            <a:pPr>
              <a:lnSpc>
                <a:spcPct val="150000"/>
              </a:lnSpc>
            </a:pPr>
            <a:r>
              <a:rPr lang="zh-TW" altLang="en-US" sz="1800" dirty="0">
                <a:solidFill>
                  <a:schemeClr val="tx2"/>
                </a:solidFill>
                <a:latin typeface="標楷體" panose="03000509000000000000" pitchFamily="65" charset="-120"/>
              </a:rPr>
              <a:t>本系統目前沒有完整的透過網路來進行資料的傳輸</a:t>
            </a:r>
            <a:br>
              <a:rPr lang="en-US" altLang="zh-TW" sz="1800" dirty="0">
                <a:solidFill>
                  <a:schemeClr val="tx2"/>
                </a:solidFill>
                <a:latin typeface="標楷體" panose="03000509000000000000" pitchFamily="65" charset="-120"/>
              </a:rPr>
            </a:br>
            <a:r>
              <a:rPr lang="zh-TW" altLang="en-US" sz="1800" dirty="0">
                <a:solidFill>
                  <a:schemeClr val="tx2"/>
                </a:solidFill>
                <a:latin typeface="標楷體" panose="03000509000000000000" pitchFamily="65" charset="-120"/>
              </a:rPr>
              <a:t>，只是透過單純的本地實現而已，無法做到在不同電腦透過此系統預約。</a:t>
            </a:r>
            <a:endParaRPr lang="en-US" altLang="zh-TW" sz="1800" dirty="0">
              <a:solidFill>
                <a:schemeClr val="tx2"/>
              </a:solidFill>
              <a:latin typeface="標楷體" panose="03000509000000000000" pitchFamily="65" charset="-120"/>
            </a:endParaRPr>
          </a:p>
        </p:txBody>
      </p:sp>
    </p:spTree>
    <p:extLst>
      <p:ext uri="{BB962C8B-B14F-4D97-AF65-F5344CB8AC3E}">
        <p14:creationId xmlns:p14="http://schemas.microsoft.com/office/powerpoint/2010/main" val="19021118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7" name="Rectangle 16">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grpSp>
        <p:nvGrpSpPr>
          <p:cNvPr id="19" name="Group 18">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0" name="Freeform: Shape 19">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2" name="Freeform: Shape 21">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3" name="Freeform: Shape 22">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grpSp>
      <p:sp>
        <p:nvSpPr>
          <p:cNvPr id="9" name="文字版面配置區 8">
            <a:extLst>
              <a:ext uri="{FF2B5EF4-FFF2-40B4-BE49-F238E27FC236}">
                <a16:creationId xmlns:a16="http://schemas.microsoft.com/office/drawing/2014/main" id="{BB8B8B1D-0334-8D43-7FC4-F786F5E106B2}"/>
              </a:ext>
            </a:extLst>
          </p:cNvPr>
          <p:cNvSpPr txBox="1">
            <a:spLocks/>
          </p:cNvSpPr>
          <p:nvPr/>
        </p:nvSpPr>
        <p:spPr>
          <a:xfrm>
            <a:off x="210589" y="1422801"/>
            <a:ext cx="3855720" cy="437197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ts val="600"/>
              </a:spcAft>
              <a:buNone/>
            </a:pPr>
            <a:r>
              <a:rPr lang="zh-TW" altLang="en-US" sz="3200" kern="1200" dirty="0">
                <a:solidFill>
                  <a:schemeClr val="tx2"/>
                </a:solidFill>
                <a:latin typeface="標楷體" panose="03000509000000000000" pitchFamily="65" charset="-120"/>
                <a:ea typeface="標楷體" panose="03000509000000000000" pitchFamily="65" charset="-120"/>
                <a:cs typeface="+mj-cs"/>
              </a:rPr>
              <a:t>未來改進方向</a:t>
            </a:r>
          </a:p>
        </p:txBody>
      </p:sp>
      <p:sp>
        <p:nvSpPr>
          <p:cNvPr id="10" name="內容版面配置區 9">
            <a:extLst>
              <a:ext uri="{FF2B5EF4-FFF2-40B4-BE49-F238E27FC236}">
                <a16:creationId xmlns:a16="http://schemas.microsoft.com/office/drawing/2014/main" id="{E3FCBAFB-9966-10A4-45DC-7DA5384E557E}"/>
              </a:ext>
            </a:extLst>
          </p:cNvPr>
          <p:cNvSpPr txBox="1">
            <a:spLocks/>
          </p:cNvSpPr>
          <p:nvPr/>
        </p:nvSpPr>
        <p:spPr>
          <a:xfrm>
            <a:off x="5764975" y="813816"/>
            <a:ext cx="6039097" cy="5230368"/>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TW" altLang="en-US" sz="2000" dirty="0">
                <a:solidFill>
                  <a:schemeClr val="tx2"/>
                </a:solidFill>
                <a:latin typeface="標楷體" panose="03000509000000000000" pitchFamily="65" charset="-120"/>
                <a:ea typeface="標楷體" panose="03000509000000000000" pitchFamily="65" charset="-120"/>
              </a:rPr>
              <a:t>採用網路進行資料傳遞</a:t>
            </a:r>
            <a:endParaRPr lang="en-US" altLang="zh-TW" sz="2000" dirty="0">
              <a:solidFill>
                <a:schemeClr val="tx2"/>
              </a:solidFill>
              <a:latin typeface="標楷體" panose="03000509000000000000" pitchFamily="65" charset="-120"/>
              <a:ea typeface="標楷體" panose="03000509000000000000" pitchFamily="65" charset="-120"/>
            </a:endParaRPr>
          </a:p>
          <a:p>
            <a:pPr marL="0" indent="0" algn="just">
              <a:lnSpc>
                <a:spcPct val="150000"/>
              </a:lnSpc>
              <a:buNone/>
            </a:pPr>
            <a:r>
              <a:rPr lang="zh-TW" altLang="en-US" sz="1800" dirty="0">
                <a:solidFill>
                  <a:schemeClr val="tx2"/>
                </a:solidFill>
                <a:latin typeface="標楷體" panose="03000509000000000000" pitchFamily="65" charset="-120"/>
                <a:ea typeface="標楷體" panose="03000509000000000000" pitchFamily="65" charset="-120"/>
              </a:rPr>
              <a:t>目前這個系統處理預約資訊是直接讀取本機檔案的方式，未來可以利用網路的方式來傳遞這些資訊，達到主從式架構的服務。</a:t>
            </a:r>
            <a:endParaRPr lang="en-US" altLang="zh-TW" sz="1800" dirty="0">
              <a:solidFill>
                <a:schemeClr val="tx2"/>
              </a:solidFill>
              <a:latin typeface="標楷體" panose="03000509000000000000" pitchFamily="65" charset="-120"/>
              <a:ea typeface="標楷體" panose="03000509000000000000" pitchFamily="65" charset="-120"/>
            </a:endParaRPr>
          </a:p>
          <a:p>
            <a:pPr>
              <a:lnSpc>
                <a:spcPct val="150000"/>
              </a:lnSpc>
            </a:pPr>
            <a:r>
              <a:rPr lang="zh-TW" altLang="en-US" sz="2000" dirty="0">
                <a:solidFill>
                  <a:schemeClr val="tx2"/>
                </a:solidFill>
                <a:latin typeface="標楷體" panose="03000509000000000000" pitchFamily="65" charset="-120"/>
                <a:ea typeface="標楷體" panose="03000509000000000000" pitchFamily="65" charset="-120"/>
              </a:rPr>
              <a:t>呈現報表</a:t>
            </a:r>
            <a:endParaRPr lang="en-US" altLang="zh-TW" sz="2000" dirty="0">
              <a:solidFill>
                <a:schemeClr val="tx2"/>
              </a:solidFill>
              <a:latin typeface="標楷體" panose="03000509000000000000" pitchFamily="65" charset="-120"/>
              <a:ea typeface="標楷體" panose="03000509000000000000" pitchFamily="65" charset="-120"/>
            </a:endParaRPr>
          </a:p>
          <a:p>
            <a:pPr marL="0" indent="0">
              <a:lnSpc>
                <a:spcPct val="150000"/>
              </a:lnSpc>
              <a:buNone/>
            </a:pPr>
            <a:r>
              <a:rPr lang="zh-TW" altLang="en-US" sz="1800" dirty="0">
                <a:solidFill>
                  <a:schemeClr val="tx2"/>
                </a:solidFill>
                <a:latin typeface="標楷體" panose="03000509000000000000" pitchFamily="65" charset="-120"/>
                <a:ea typeface="標楷體" panose="03000509000000000000" pitchFamily="65" charset="-120"/>
              </a:rPr>
              <a:t>系統可依照不同時段、不同樓層，生成報表，讓管理員能掌握各個時段的使用情況，也能透過報表得知哪些時段特別多人或是哪些時段特別少人，甚至是哪些餐點項目最少人點，進而調整餐點品項。</a:t>
            </a:r>
            <a:endParaRPr lang="en-US" altLang="zh-TW" sz="1800" dirty="0">
              <a:solidFill>
                <a:schemeClr val="tx2"/>
              </a:solidFill>
              <a:latin typeface="標楷體" panose="03000509000000000000" pitchFamily="65" charset="-120"/>
              <a:ea typeface="標楷體" panose="03000509000000000000" pitchFamily="65" charset="-120"/>
            </a:endParaRPr>
          </a:p>
          <a:p>
            <a:pPr>
              <a:lnSpc>
                <a:spcPct val="150000"/>
              </a:lnSpc>
            </a:pPr>
            <a:r>
              <a:rPr lang="zh-TW" altLang="en-US" sz="2000" dirty="0">
                <a:solidFill>
                  <a:schemeClr val="tx2"/>
                </a:solidFill>
                <a:latin typeface="標楷體" panose="03000509000000000000" pitchFamily="65" charset="-120"/>
                <a:ea typeface="標楷體" panose="03000509000000000000" pitchFamily="65" charset="-120"/>
              </a:rPr>
              <a:t>呈現活動</a:t>
            </a:r>
            <a:endParaRPr lang="en-US" altLang="zh-TW" sz="2000" dirty="0">
              <a:solidFill>
                <a:schemeClr val="tx2"/>
              </a:solidFill>
              <a:latin typeface="標楷體" panose="03000509000000000000" pitchFamily="65" charset="-120"/>
              <a:ea typeface="標楷體" panose="03000509000000000000" pitchFamily="65" charset="-120"/>
            </a:endParaRPr>
          </a:p>
          <a:p>
            <a:pPr marL="0" indent="0" algn="just">
              <a:lnSpc>
                <a:spcPct val="150000"/>
              </a:lnSpc>
              <a:buNone/>
            </a:pPr>
            <a:r>
              <a:rPr lang="zh-TW" altLang="en-US" sz="1800" dirty="0">
                <a:solidFill>
                  <a:schemeClr val="tx2"/>
                </a:solidFill>
                <a:latin typeface="標楷體" panose="03000509000000000000" pitchFamily="65" charset="-120"/>
                <a:ea typeface="標楷體" panose="03000509000000000000" pitchFamily="65" charset="-120"/>
              </a:rPr>
              <a:t>使用端在使用點餐介面時可以瀏覽活動來增加預約品質，不過於單調。例如</a:t>
            </a:r>
            <a:r>
              <a:rPr lang="en-US" altLang="zh-TW" sz="1800" dirty="0">
                <a:solidFill>
                  <a:schemeClr val="tx2"/>
                </a:solidFill>
                <a:latin typeface="標楷體" panose="03000509000000000000" pitchFamily="65" charset="-120"/>
                <a:ea typeface="標楷體" panose="03000509000000000000" pitchFamily="65" charset="-120"/>
              </a:rPr>
              <a:t>:</a:t>
            </a:r>
            <a:r>
              <a:rPr lang="zh-TW" altLang="en-US" sz="1800" dirty="0">
                <a:solidFill>
                  <a:schemeClr val="tx2"/>
                </a:solidFill>
                <a:latin typeface="標楷體" panose="03000509000000000000" pitchFamily="65" charset="-120"/>
                <a:ea typeface="標楷體" panose="03000509000000000000" pitchFamily="65" charset="-120"/>
              </a:rPr>
              <a:t>今日促銷餐點活動、 宣傳新產品、主打商品、月銷售量排行榜等等。</a:t>
            </a:r>
          </a:p>
        </p:txBody>
      </p:sp>
    </p:spTree>
    <p:extLst>
      <p:ext uri="{BB962C8B-B14F-4D97-AF65-F5344CB8AC3E}">
        <p14:creationId xmlns:p14="http://schemas.microsoft.com/office/powerpoint/2010/main" val="16231443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9E05BF2D-2294-0765-F213-B96D86DA12F9}"/>
              </a:ext>
            </a:extLst>
          </p:cNvPr>
          <p:cNvSpPr>
            <a:spLocks noGrp="1"/>
          </p:cNvSpPr>
          <p:nvPr>
            <p:ph type="title"/>
          </p:nvPr>
        </p:nvSpPr>
        <p:spPr/>
        <p:txBody>
          <a:bodyPr>
            <a:normAutofit/>
          </a:bodyPr>
          <a:lstStyle/>
          <a:p>
            <a:r>
              <a:rPr lang="zh-TW" altLang="en-US" sz="3200" dirty="0">
                <a:latin typeface="標楷體" panose="03000509000000000000" pitchFamily="65" charset="-120"/>
              </a:rPr>
              <a:t>附錄</a:t>
            </a:r>
            <a:r>
              <a:rPr lang="en-US" altLang="zh-TW" sz="3200" dirty="0">
                <a:latin typeface="標楷體" panose="03000509000000000000" pitchFamily="65" charset="-120"/>
              </a:rPr>
              <a:t>. </a:t>
            </a:r>
            <a:r>
              <a:rPr lang="zh-TW" altLang="en-US" sz="3200" dirty="0">
                <a:latin typeface="標楷體" panose="03000509000000000000" pitchFamily="65" charset="-120"/>
              </a:rPr>
              <a:t>參考文獻</a:t>
            </a:r>
          </a:p>
        </p:txBody>
      </p:sp>
      <p:sp>
        <p:nvSpPr>
          <p:cNvPr id="5" name="內容版面配置區 4">
            <a:extLst>
              <a:ext uri="{FF2B5EF4-FFF2-40B4-BE49-F238E27FC236}">
                <a16:creationId xmlns:a16="http://schemas.microsoft.com/office/drawing/2014/main" id="{0FE0466B-3578-7EAA-3DCC-995749EDCD71}"/>
              </a:ext>
            </a:extLst>
          </p:cNvPr>
          <p:cNvSpPr>
            <a:spLocks noGrp="1"/>
          </p:cNvSpPr>
          <p:nvPr>
            <p:ph idx="1"/>
          </p:nvPr>
        </p:nvSpPr>
        <p:spPr>
          <a:xfrm>
            <a:off x="838200" y="1825625"/>
            <a:ext cx="11029950" cy="4351338"/>
          </a:xfrm>
        </p:spPr>
        <p:txBody>
          <a:bodyPr>
            <a:normAutofit/>
          </a:bodyPr>
          <a:lstStyle/>
          <a:p>
            <a:r>
              <a:rPr lang="zh-TW" altLang="en-US" sz="2400" dirty="0">
                <a:latin typeface="標楷體" panose="03000509000000000000" pitchFamily="65" charset="-120"/>
              </a:rPr>
              <a:t>網路資源</a:t>
            </a:r>
            <a:endParaRPr lang="en-US" altLang="zh-TW" sz="2400" dirty="0">
              <a:latin typeface="標楷體" panose="03000509000000000000" pitchFamily="65" charset="-120"/>
            </a:endParaRPr>
          </a:p>
          <a:p>
            <a:pPr lvl="1"/>
            <a:r>
              <a:rPr lang="en-US" altLang="zh-TW" dirty="0">
                <a:latin typeface="標楷體" panose="03000509000000000000" pitchFamily="65" charset="-120"/>
              </a:rPr>
              <a:t>	SMTP</a:t>
            </a:r>
            <a:r>
              <a:rPr lang="zh-TW" altLang="en-US" dirty="0">
                <a:latin typeface="標楷體" panose="03000509000000000000" pitchFamily="65" charset="-120"/>
              </a:rPr>
              <a:t>撰寫</a:t>
            </a:r>
            <a:endParaRPr lang="en-US" altLang="zh-TW" dirty="0">
              <a:latin typeface="標楷體" panose="03000509000000000000" pitchFamily="65" charset="-120"/>
            </a:endParaRPr>
          </a:p>
          <a:p>
            <a:pPr marL="457200" lvl="1" indent="0">
              <a:buNone/>
            </a:pPr>
            <a:r>
              <a:rPr lang="en" altLang="zh-TW" b="1" u="sng" dirty="0">
                <a:hlinkClick r:id="rId2"/>
              </a:rPr>
              <a:t>https://ithelp.ithome.com.tw/articles/10190120</a:t>
            </a:r>
            <a:endParaRPr lang="en-US" altLang="zh-TW" dirty="0"/>
          </a:p>
          <a:p>
            <a:r>
              <a:rPr lang="zh-TW" altLang="en-US" sz="2400" dirty="0">
                <a:latin typeface="標楷體" panose="03000509000000000000" pitchFamily="65" charset="-120"/>
              </a:rPr>
              <a:t>書籍</a:t>
            </a:r>
            <a:endParaRPr lang="en-US" altLang="zh-TW" sz="2400" dirty="0">
              <a:latin typeface="標楷體" panose="03000509000000000000" pitchFamily="65" charset="-120"/>
            </a:endParaRPr>
          </a:p>
          <a:p>
            <a:pPr marL="0" indent="0">
              <a:buNone/>
            </a:pPr>
            <a:r>
              <a:rPr lang="en-US" altLang="zh-TW" sz="2400" dirty="0">
                <a:latin typeface="標楷體" panose="03000509000000000000" pitchFamily="65" charset="-120"/>
              </a:rPr>
              <a:t>    1.</a:t>
            </a:r>
            <a:r>
              <a:rPr lang="zh-TW" altLang="en-US" sz="2400" dirty="0">
                <a:latin typeface="標楷體" panose="03000509000000000000" pitchFamily="65" charset="-120"/>
              </a:rPr>
              <a:t> </a:t>
            </a:r>
            <a:r>
              <a:rPr lang="en" altLang="zh-TW" sz="2400" dirty="0">
                <a:latin typeface="標楷體" panose="03000509000000000000" pitchFamily="65" charset="-120"/>
              </a:rPr>
              <a:t>UML</a:t>
            </a:r>
            <a:r>
              <a:rPr lang="zh-TW" altLang="en-US" sz="2400" dirty="0">
                <a:latin typeface="標楷體" panose="03000509000000000000" pitchFamily="65" charset="-120"/>
              </a:rPr>
              <a:t>物件導向系統分析與設計 第五版 游峰碩 著</a:t>
            </a:r>
            <a:endParaRPr lang="en-US" altLang="zh-TW" sz="2400" dirty="0">
              <a:latin typeface="標楷體" panose="03000509000000000000" pitchFamily="65" charset="-120"/>
            </a:endParaRPr>
          </a:p>
          <a:p>
            <a:pPr marL="0" indent="0">
              <a:buNone/>
            </a:pPr>
            <a:r>
              <a:rPr lang="en-US" altLang="zh-TW" sz="2400" dirty="0">
                <a:latin typeface="標楷體" panose="03000509000000000000" pitchFamily="65" charset="-120"/>
              </a:rPr>
              <a:t>    2.</a:t>
            </a:r>
            <a:r>
              <a:rPr lang="zh-TW" altLang="en-US" sz="2400" dirty="0">
                <a:latin typeface="標楷體" panose="03000509000000000000" pitchFamily="65" charset="-120"/>
              </a:rPr>
              <a:t> 新觀念 </a:t>
            </a:r>
            <a:r>
              <a:rPr lang="en" altLang="zh-TW" sz="2400" dirty="0">
                <a:latin typeface="標楷體" panose="03000509000000000000" pitchFamily="65" charset="-120"/>
              </a:rPr>
              <a:t>Microsoft Visual C# </a:t>
            </a:r>
            <a:r>
              <a:rPr lang="zh-TW" altLang="en-US" sz="2400" dirty="0">
                <a:latin typeface="標楷體" panose="03000509000000000000" pitchFamily="65" charset="-120"/>
              </a:rPr>
              <a:t>程式設計範例教本 第六版 陳會安 著</a:t>
            </a:r>
            <a:endParaRPr lang="en-US" altLang="zh-TW" sz="2400" dirty="0">
              <a:latin typeface="標楷體" panose="03000509000000000000" pitchFamily="65" charset="-120"/>
            </a:endParaRPr>
          </a:p>
        </p:txBody>
      </p:sp>
    </p:spTree>
    <p:extLst>
      <p:ext uri="{BB962C8B-B14F-4D97-AF65-F5344CB8AC3E}">
        <p14:creationId xmlns:p14="http://schemas.microsoft.com/office/powerpoint/2010/main" val="104422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4F6D1-F7AB-08F5-1E51-20DA5AB49266}"/>
            </a:ext>
          </a:extLst>
        </p:cNvPr>
        <p:cNvGrpSpPr/>
        <p:nvPr/>
      </p:nvGrpSpPr>
      <p:grpSpPr>
        <a:xfrm>
          <a:off x="0" y="0"/>
          <a:ext cx="0" cy="0"/>
          <a:chOff x="0" y="0"/>
          <a:chExt cx="0" cy="0"/>
        </a:xfrm>
      </p:grpSpPr>
      <p:sp>
        <p:nvSpPr>
          <p:cNvPr id="4" name="橢圓 3">
            <a:extLst>
              <a:ext uri="{FF2B5EF4-FFF2-40B4-BE49-F238E27FC236}">
                <a16:creationId xmlns:a16="http://schemas.microsoft.com/office/drawing/2014/main" id="{D54ADAFB-41D7-3783-6C8A-833C02496554}"/>
              </a:ext>
            </a:extLst>
          </p:cNvPr>
          <p:cNvSpPr/>
          <p:nvPr/>
        </p:nvSpPr>
        <p:spPr>
          <a:xfrm>
            <a:off x="2623128" y="263150"/>
            <a:ext cx="7147422" cy="1015879"/>
          </a:xfrm>
          <a:prstGeom prst="ellipse">
            <a:avLst/>
          </a:prstGeom>
          <a:solidFill>
            <a:schemeClr val="bg1"/>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TW" altLang="en-US" sz="1600" dirty="0">
                <a:solidFill>
                  <a:schemeClr val="tx1"/>
                </a:solidFill>
                <a:latin typeface="標楷體" panose="03000509000000000000" pitchFamily="65" charset="-120"/>
                <a:ea typeface="標楷體" panose="03000509000000000000" pitchFamily="65" charset="-120"/>
              </a:rPr>
              <a:t>小歇一刻</a:t>
            </a:r>
            <a:br>
              <a:rPr lang="en-US" altLang="zh-TW" sz="1600" dirty="0">
                <a:solidFill>
                  <a:schemeClr val="tx1"/>
                </a:solidFill>
                <a:latin typeface="標楷體" panose="03000509000000000000" pitchFamily="65" charset="-120"/>
                <a:ea typeface="標楷體" panose="03000509000000000000" pitchFamily="65" charset="-120"/>
              </a:rPr>
            </a:br>
            <a:r>
              <a:rPr lang="en-US" altLang="zh-TW" sz="1600" dirty="0">
                <a:solidFill>
                  <a:schemeClr val="tx1"/>
                </a:solidFill>
                <a:latin typeface="標楷體" panose="03000509000000000000" pitchFamily="65" charset="-120"/>
                <a:ea typeface="標楷體" panose="03000509000000000000" pitchFamily="65" charset="-120"/>
              </a:rPr>
              <a:t>K</a:t>
            </a:r>
            <a:r>
              <a:rPr lang="zh-TW" altLang="en-US" sz="1600" dirty="0">
                <a:solidFill>
                  <a:schemeClr val="tx1"/>
                </a:solidFill>
                <a:latin typeface="標楷體" panose="03000509000000000000" pitchFamily="65" charset="-120"/>
                <a:ea typeface="標楷體" panose="03000509000000000000" pitchFamily="65" charset="-120"/>
              </a:rPr>
              <a:t>書中心預約系統</a:t>
            </a:r>
          </a:p>
        </p:txBody>
      </p:sp>
      <p:sp>
        <p:nvSpPr>
          <p:cNvPr id="13" name="文字方塊 12">
            <a:extLst>
              <a:ext uri="{FF2B5EF4-FFF2-40B4-BE49-F238E27FC236}">
                <a16:creationId xmlns:a16="http://schemas.microsoft.com/office/drawing/2014/main" id="{39048C3C-BB80-8C17-FB18-707C47A1FB35}"/>
              </a:ext>
            </a:extLst>
          </p:cNvPr>
          <p:cNvSpPr txBox="1"/>
          <p:nvPr/>
        </p:nvSpPr>
        <p:spPr>
          <a:xfrm>
            <a:off x="233264" y="5413313"/>
            <a:ext cx="2860919" cy="738664"/>
          </a:xfrm>
          <a:prstGeom prst="rect">
            <a:avLst/>
          </a:prstGeom>
          <a:noFill/>
        </p:spPr>
        <p:txBody>
          <a:bodyPr wrap="square" rtlCol="0">
            <a:spAutoFit/>
          </a:bodyPr>
          <a:lstStyle/>
          <a:p>
            <a:r>
              <a:rPr lang="zh-TW" altLang="en-US" sz="1400" dirty="0">
                <a:latin typeface="標楷體" panose="03000509000000000000" pitchFamily="65" charset="-120"/>
                <a:ea typeface="標楷體" panose="03000509000000000000" pitchFamily="65" charset="-120"/>
              </a:rPr>
              <a:t>專案一</a:t>
            </a:r>
            <a:r>
              <a:rPr lang="en-US" altLang="zh-TW" sz="1400" dirty="0" err="1">
                <a:latin typeface="標楷體" panose="03000509000000000000" pitchFamily="65" charset="-120"/>
                <a:ea typeface="標楷體" panose="03000509000000000000" pitchFamily="65" charset="-120"/>
              </a:rPr>
              <a:t>Library_Reserved_System_Cust</a:t>
            </a:r>
            <a:endParaRPr lang="en-US" altLang="zh-TW" sz="1400" dirty="0">
              <a:latin typeface="標楷體" panose="03000509000000000000" pitchFamily="65" charset="-120"/>
              <a:ea typeface="標楷體" panose="03000509000000000000" pitchFamily="65" charset="-120"/>
            </a:endParaRPr>
          </a:p>
          <a:p>
            <a:r>
              <a:rPr lang="zh-TW" altLang="en-US" sz="1400" dirty="0">
                <a:latin typeface="標楷體" panose="03000509000000000000" pitchFamily="65" charset="-120"/>
                <a:ea typeface="標楷體" panose="03000509000000000000" pitchFamily="65" charset="-120"/>
              </a:rPr>
              <a:t>使用者端：</a:t>
            </a:r>
            <a:r>
              <a:rPr lang="en-US" altLang="zh-TW" sz="1400" dirty="0">
                <a:latin typeface="標楷體" panose="03000509000000000000" pitchFamily="65" charset="-120"/>
                <a:ea typeface="標楷體" panose="03000509000000000000" pitchFamily="65" charset="-120"/>
              </a:rPr>
              <a:t>5</a:t>
            </a:r>
            <a:r>
              <a:rPr lang="zh-TW" altLang="en-US" sz="1400" dirty="0">
                <a:latin typeface="標楷體" panose="03000509000000000000" pitchFamily="65" charset="-120"/>
                <a:ea typeface="標楷體" panose="03000509000000000000" pitchFamily="65" charset="-120"/>
              </a:rPr>
              <a:t>個</a:t>
            </a:r>
            <a:r>
              <a:rPr lang="en-US" altLang="zh-TW" sz="1400" dirty="0" err="1">
                <a:latin typeface="標楷體" panose="03000509000000000000" pitchFamily="65" charset="-120"/>
                <a:ea typeface="標楷體" panose="03000509000000000000" pitchFamily="65" charset="-120"/>
              </a:rPr>
              <a:t>Form.cs</a:t>
            </a:r>
            <a:endParaRPr lang="en-US" altLang="zh-TW" sz="1400" dirty="0">
              <a:latin typeface="標楷體" panose="03000509000000000000" pitchFamily="65" charset="-120"/>
              <a:ea typeface="標楷體" panose="03000509000000000000" pitchFamily="65" charset="-120"/>
            </a:endParaRPr>
          </a:p>
        </p:txBody>
      </p:sp>
      <p:sp>
        <p:nvSpPr>
          <p:cNvPr id="11" name="矩形 10">
            <a:extLst>
              <a:ext uri="{FF2B5EF4-FFF2-40B4-BE49-F238E27FC236}">
                <a16:creationId xmlns:a16="http://schemas.microsoft.com/office/drawing/2014/main" id="{04E9EF5E-7280-B947-90AC-C9AFE591561B}"/>
              </a:ext>
            </a:extLst>
          </p:cNvPr>
          <p:cNvSpPr/>
          <p:nvPr/>
        </p:nvSpPr>
        <p:spPr>
          <a:xfrm>
            <a:off x="254797" y="1418718"/>
            <a:ext cx="2582048" cy="3854906"/>
          </a:xfrm>
          <a:prstGeom prst="rect">
            <a:avLst/>
          </a:prstGeom>
          <a:solidFill>
            <a:schemeClr val="bg1"/>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dirty="0">
              <a:solidFill>
                <a:schemeClr val="tx1"/>
              </a:solidFill>
              <a:ea typeface="標楷體" panose="03000509000000000000" pitchFamily="65" charset="-120"/>
            </a:endParaRPr>
          </a:p>
        </p:txBody>
      </p:sp>
      <p:sp>
        <p:nvSpPr>
          <p:cNvPr id="24" name="矩形 23">
            <a:extLst>
              <a:ext uri="{FF2B5EF4-FFF2-40B4-BE49-F238E27FC236}">
                <a16:creationId xmlns:a16="http://schemas.microsoft.com/office/drawing/2014/main" id="{9C933455-1694-DE86-D2C9-261553C211A0}"/>
              </a:ext>
            </a:extLst>
          </p:cNvPr>
          <p:cNvSpPr/>
          <p:nvPr/>
        </p:nvSpPr>
        <p:spPr>
          <a:xfrm>
            <a:off x="338443" y="1537230"/>
            <a:ext cx="2451514" cy="582322"/>
          </a:xfrm>
          <a:prstGeom prst="rect">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Form1</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Login.cs</a:t>
            </a:r>
            <a:endParaRPr lang="zh-TW" altLang="en-US" sz="1200" dirty="0">
              <a:solidFill>
                <a:schemeClr val="tx1"/>
              </a:solidFill>
              <a:latin typeface="標楷體" panose="03000509000000000000" pitchFamily="65" charset="-120"/>
              <a:ea typeface="標楷體" panose="03000509000000000000" pitchFamily="65" charset="-120"/>
            </a:endParaRPr>
          </a:p>
        </p:txBody>
      </p:sp>
      <p:sp>
        <p:nvSpPr>
          <p:cNvPr id="28" name="矩形 27">
            <a:extLst>
              <a:ext uri="{FF2B5EF4-FFF2-40B4-BE49-F238E27FC236}">
                <a16:creationId xmlns:a16="http://schemas.microsoft.com/office/drawing/2014/main" id="{CEEB6792-6F6D-A13C-6E1A-E457CAF8FC8D}"/>
              </a:ext>
            </a:extLst>
          </p:cNvPr>
          <p:cNvSpPr/>
          <p:nvPr/>
        </p:nvSpPr>
        <p:spPr>
          <a:xfrm>
            <a:off x="337221" y="3019564"/>
            <a:ext cx="2451514" cy="583200"/>
          </a:xfrm>
          <a:prstGeom prst="rect">
            <a:avLst/>
          </a:prstGeom>
          <a:solidFill>
            <a:schemeClr val="accent2">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Form3</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FirstF.cs</a:t>
            </a:r>
            <a:endParaRPr lang="zh-TW" altLang="en-US" sz="1200" dirty="0">
              <a:solidFill>
                <a:schemeClr val="tx1"/>
              </a:solidFill>
              <a:latin typeface="標楷體" panose="03000509000000000000" pitchFamily="65" charset="-120"/>
              <a:ea typeface="標楷體" panose="03000509000000000000" pitchFamily="65" charset="-120"/>
            </a:endParaRPr>
          </a:p>
        </p:txBody>
      </p:sp>
      <p:sp>
        <p:nvSpPr>
          <p:cNvPr id="29" name="矩形 28">
            <a:extLst>
              <a:ext uri="{FF2B5EF4-FFF2-40B4-BE49-F238E27FC236}">
                <a16:creationId xmlns:a16="http://schemas.microsoft.com/office/drawing/2014/main" id="{F5EDFA07-6E2B-F769-C2FF-B52E2D64DD2D}"/>
              </a:ext>
            </a:extLst>
          </p:cNvPr>
          <p:cNvSpPr/>
          <p:nvPr/>
        </p:nvSpPr>
        <p:spPr>
          <a:xfrm>
            <a:off x="337221" y="3806784"/>
            <a:ext cx="2451514" cy="583200"/>
          </a:xfrm>
          <a:prstGeom prst="rect">
            <a:avLst/>
          </a:prstGeom>
          <a:solidFill>
            <a:schemeClr val="accent2">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Form4</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SecondF.cs</a:t>
            </a:r>
            <a:endParaRPr lang="zh-TW" altLang="en-US" sz="1200" dirty="0">
              <a:solidFill>
                <a:schemeClr val="tx1"/>
              </a:solidFill>
              <a:latin typeface="標楷體" panose="03000509000000000000" pitchFamily="65" charset="-120"/>
              <a:ea typeface="標楷體" panose="03000509000000000000" pitchFamily="65" charset="-120"/>
            </a:endParaRPr>
          </a:p>
        </p:txBody>
      </p:sp>
      <p:sp>
        <p:nvSpPr>
          <p:cNvPr id="30" name="矩形 29">
            <a:extLst>
              <a:ext uri="{FF2B5EF4-FFF2-40B4-BE49-F238E27FC236}">
                <a16:creationId xmlns:a16="http://schemas.microsoft.com/office/drawing/2014/main" id="{A64C8C4F-3986-2648-94FE-2CFB18746238}"/>
              </a:ext>
            </a:extLst>
          </p:cNvPr>
          <p:cNvSpPr/>
          <p:nvPr/>
        </p:nvSpPr>
        <p:spPr>
          <a:xfrm>
            <a:off x="337221" y="4565547"/>
            <a:ext cx="2451514" cy="583200"/>
          </a:xfrm>
          <a:prstGeom prst="rect">
            <a:avLst/>
          </a:prstGeom>
          <a:solidFill>
            <a:schemeClr val="accent6">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Form5</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Menu.cs</a:t>
            </a:r>
            <a:endParaRPr lang="en-US" altLang="zh-TW" sz="1200" dirty="0">
              <a:solidFill>
                <a:schemeClr val="tx1"/>
              </a:solidFill>
              <a:latin typeface="標楷體" panose="03000509000000000000" pitchFamily="65" charset="-120"/>
              <a:ea typeface="標楷體" panose="03000509000000000000" pitchFamily="65" charset="-120"/>
            </a:endParaRPr>
          </a:p>
        </p:txBody>
      </p:sp>
      <p:sp>
        <p:nvSpPr>
          <p:cNvPr id="22" name="文字方塊 21">
            <a:extLst>
              <a:ext uri="{FF2B5EF4-FFF2-40B4-BE49-F238E27FC236}">
                <a16:creationId xmlns:a16="http://schemas.microsoft.com/office/drawing/2014/main" id="{B45897EA-E95B-200E-B7C7-AFE07BC8C9A3}"/>
              </a:ext>
            </a:extLst>
          </p:cNvPr>
          <p:cNvSpPr txBox="1"/>
          <p:nvPr/>
        </p:nvSpPr>
        <p:spPr>
          <a:xfrm>
            <a:off x="2919269" y="2972610"/>
            <a:ext cx="2557922" cy="738664"/>
          </a:xfrm>
          <a:prstGeom prst="rect">
            <a:avLst/>
          </a:prstGeom>
          <a:noFill/>
        </p:spPr>
        <p:txBody>
          <a:bodyPr wrap="square" rtlCol="0">
            <a:spAutoFit/>
          </a:bodyPr>
          <a:lstStyle/>
          <a:p>
            <a:r>
              <a:rPr lang="zh-TW" altLang="en-US" sz="1400" dirty="0">
                <a:latin typeface="標楷體" panose="03000509000000000000" pitchFamily="65" charset="-120"/>
                <a:ea typeface="標楷體" panose="03000509000000000000" pitchFamily="65" charset="-120"/>
              </a:rPr>
              <a:t>專案二</a:t>
            </a:r>
            <a:endParaRPr lang="en-US" altLang="zh-TW" sz="1400" dirty="0">
              <a:latin typeface="標楷體" panose="03000509000000000000" pitchFamily="65" charset="-120"/>
              <a:ea typeface="標楷體" panose="03000509000000000000" pitchFamily="65" charset="-120"/>
            </a:endParaRPr>
          </a:p>
          <a:p>
            <a:r>
              <a:rPr lang="en-US" altLang="zh-TW" sz="1400" dirty="0" err="1">
                <a:latin typeface="標楷體" panose="03000509000000000000" pitchFamily="65" charset="-120"/>
                <a:ea typeface="標楷體" panose="03000509000000000000" pitchFamily="65" charset="-120"/>
              </a:rPr>
              <a:t>Library_Reserved_System_AD</a:t>
            </a:r>
            <a:br>
              <a:rPr lang="en-US" altLang="zh-TW" sz="1400" dirty="0">
                <a:latin typeface="標楷體" panose="03000509000000000000" pitchFamily="65" charset="-120"/>
                <a:ea typeface="標楷體" panose="03000509000000000000" pitchFamily="65" charset="-120"/>
              </a:rPr>
            </a:br>
            <a:r>
              <a:rPr lang="zh-TW" altLang="en-US" sz="1400" dirty="0">
                <a:latin typeface="標楷體" panose="03000509000000000000" pitchFamily="65" charset="-120"/>
                <a:ea typeface="標楷體" panose="03000509000000000000" pitchFamily="65" charset="-120"/>
              </a:rPr>
              <a:t>後台端：</a:t>
            </a:r>
            <a:r>
              <a:rPr lang="en-US" altLang="zh-TW" sz="1400" dirty="0">
                <a:latin typeface="標楷體" panose="03000509000000000000" pitchFamily="65" charset="-120"/>
                <a:ea typeface="標楷體" panose="03000509000000000000" pitchFamily="65" charset="-120"/>
              </a:rPr>
              <a:t>1</a:t>
            </a:r>
            <a:r>
              <a:rPr lang="zh-TW" altLang="en-US" sz="1400" dirty="0">
                <a:latin typeface="標楷體" panose="03000509000000000000" pitchFamily="65" charset="-120"/>
                <a:ea typeface="標楷體" panose="03000509000000000000" pitchFamily="65" charset="-120"/>
              </a:rPr>
              <a:t>個</a:t>
            </a:r>
            <a:r>
              <a:rPr lang="en-US" altLang="zh-TW" sz="1400" dirty="0" err="1">
                <a:latin typeface="標楷體" panose="03000509000000000000" pitchFamily="65" charset="-120"/>
                <a:ea typeface="標楷體" panose="03000509000000000000" pitchFamily="65" charset="-120"/>
              </a:rPr>
              <a:t>Form.cs</a:t>
            </a:r>
            <a:endParaRPr lang="zh-TW" altLang="en-US" sz="1400" dirty="0">
              <a:latin typeface="標楷體" panose="03000509000000000000" pitchFamily="65" charset="-120"/>
              <a:ea typeface="標楷體" panose="03000509000000000000" pitchFamily="65" charset="-120"/>
            </a:endParaRPr>
          </a:p>
        </p:txBody>
      </p:sp>
      <p:sp>
        <p:nvSpPr>
          <p:cNvPr id="33" name="矩形 32">
            <a:extLst>
              <a:ext uri="{FF2B5EF4-FFF2-40B4-BE49-F238E27FC236}">
                <a16:creationId xmlns:a16="http://schemas.microsoft.com/office/drawing/2014/main" id="{1B562034-D2BF-A45A-F2DC-039DFE5DD75D}"/>
              </a:ext>
            </a:extLst>
          </p:cNvPr>
          <p:cNvSpPr/>
          <p:nvPr/>
        </p:nvSpPr>
        <p:spPr>
          <a:xfrm>
            <a:off x="3035107" y="2292414"/>
            <a:ext cx="1958372" cy="583200"/>
          </a:xfrm>
          <a:prstGeom prst="rect">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Form6</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Reserved.cs</a:t>
            </a:r>
            <a:endParaRPr lang="en-US" altLang="zh-TW" sz="1200" dirty="0">
              <a:solidFill>
                <a:schemeClr val="tx1"/>
              </a:solidFill>
              <a:latin typeface="標楷體" panose="03000509000000000000" pitchFamily="65" charset="-120"/>
              <a:ea typeface="標楷體" panose="03000509000000000000" pitchFamily="65" charset="-120"/>
            </a:endParaRPr>
          </a:p>
        </p:txBody>
      </p:sp>
      <p:grpSp>
        <p:nvGrpSpPr>
          <p:cNvPr id="36" name="群組 35">
            <a:extLst>
              <a:ext uri="{FF2B5EF4-FFF2-40B4-BE49-F238E27FC236}">
                <a16:creationId xmlns:a16="http://schemas.microsoft.com/office/drawing/2014/main" id="{A057DD7E-7077-D4D0-A63B-8A92D82CB83A}"/>
              </a:ext>
            </a:extLst>
          </p:cNvPr>
          <p:cNvGrpSpPr/>
          <p:nvPr/>
        </p:nvGrpSpPr>
        <p:grpSpPr>
          <a:xfrm>
            <a:off x="5260033" y="2277957"/>
            <a:ext cx="1950820" cy="1050882"/>
            <a:chOff x="8208816" y="1571597"/>
            <a:chExt cx="2512291" cy="935060"/>
          </a:xfrm>
        </p:grpSpPr>
        <p:sp>
          <p:nvSpPr>
            <p:cNvPr id="27" name="矩形 26">
              <a:extLst>
                <a:ext uri="{FF2B5EF4-FFF2-40B4-BE49-F238E27FC236}">
                  <a16:creationId xmlns:a16="http://schemas.microsoft.com/office/drawing/2014/main" id="{F74AE244-0873-5151-0567-32EAC445141E}"/>
                </a:ext>
              </a:extLst>
            </p:cNvPr>
            <p:cNvSpPr/>
            <p:nvPr/>
          </p:nvSpPr>
          <p:spPr>
            <a:xfrm>
              <a:off x="8208816" y="1571597"/>
              <a:ext cx="2512291" cy="546924"/>
            </a:xfrm>
            <a:prstGeom prst="rect">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err="1">
                  <a:solidFill>
                    <a:schemeClr val="tx1"/>
                  </a:solidFill>
                  <a:latin typeface="標楷體" panose="03000509000000000000" pitchFamily="65" charset="-120"/>
                  <a:ea typeface="標楷體" panose="03000509000000000000" pitchFamily="65" charset="-120"/>
                </a:rPr>
                <a:t>Myclass</a:t>
              </a:r>
              <a:r>
                <a:rPr lang="zh-TW" altLang="en-US" sz="1200" dirty="0">
                  <a:solidFill>
                    <a:schemeClr val="tx1"/>
                  </a:solidFill>
                  <a:latin typeface="標楷體" panose="03000509000000000000" pitchFamily="65" charset="-120"/>
                  <a:ea typeface="標楷體" panose="03000509000000000000" pitchFamily="65" charset="-120"/>
                </a:rPr>
                <a:t>：自定義類別</a:t>
              </a:r>
            </a:p>
          </p:txBody>
        </p:sp>
        <p:sp>
          <p:nvSpPr>
            <p:cNvPr id="32" name="文字方塊 31">
              <a:extLst>
                <a:ext uri="{FF2B5EF4-FFF2-40B4-BE49-F238E27FC236}">
                  <a16:creationId xmlns:a16="http://schemas.microsoft.com/office/drawing/2014/main" id="{3E3ED694-0F1D-D2A9-4295-84CD123BCF76}"/>
                </a:ext>
              </a:extLst>
            </p:cNvPr>
            <p:cNvSpPr txBox="1"/>
            <p:nvPr/>
          </p:nvSpPr>
          <p:spPr>
            <a:xfrm>
              <a:off x="8927125" y="2205416"/>
              <a:ext cx="1027546" cy="301241"/>
            </a:xfrm>
            <a:prstGeom prst="rect">
              <a:avLst/>
            </a:prstGeom>
            <a:no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類別庫</a:t>
              </a:r>
            </a:p>
          </p:txBody>
        </p:sp>
      </p:grpSp>
      <p:sp>
        <p:nvSpPr>
          <p:cNvPr id="31" name="矩形 30">
            <a:extLst>
              <a:ext uri="{FF2B5EF4-FFF2-40B4-BE49-F238E27FC236}">
                <a16:creationId xmlns:a16="http://schemas.microsoft.com/office/drawing/2014/main" id="{D7DCD60D-B0BB-671E-933D-16A3460E07D4}"/>
              </a:ext>
            </a:extLst>
          </p:cNvPr>
          <p:cNvSpPr/>
          <p:nvPr/>
        </p:nvSpPr>
        <p:spPr>
          <a:xfrm>
            <a:off x="9852975" y="2292414"/>
            <a:ext cx="2084227" cy="583200"/>
          </a:xfrm>
          <a:prstGeom prst="rect">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err="1">
                <a:solidFill>
                  <a:schemeClr val="tx1"/>
                </a:solidFill>
                <a:latin typeface="標楷體" panose="03000509000000000000" pitchFamily="65" charset="-120"/>
                <a:ea typeface="標楷體" panose="03000509000000000000" pitchFamily="65" charset="-120"/>
              </a:rPr>
              <a:t>JsonDB</a:t>
            </a:r>
            <a:r>
              <a:rPr lang="zh-TW" altLang="en-US" sz="1200" dirty="0">
                <a:solidFill>
                  <a:schemeClr val="tx1"/>
                </a:solidFill>
                <a:latin typeface="標楷體" panose="03000509000000000000" pitchFamily="65" charset="-120"/>
                <a:ea typeface="標楷體" panose="03000509000000000000" pitchFamily="65" charset="-120"/>
              </a:rPr>
              <a:t>：儲存所有</a:t>
            </a:r>
            <a:r>
              <a:rPr lang="en-US" altLang="zh-TW" sz="1200" dirty="0">
                <a:solidFill>
                  <a:schemeClr val="tx1"/>
                </a:solidFill>
                <a:latin typeface="標楷體" panose="03000509000000000000" pitchFamily="65" charset="-120"/>
                <a:ea typeface="標楷體" panose="03000509000000000000" pitchFamily="65" charset="-120"/>
              </a:rPr>
              <a:t>Json</a:t>
            </a:r>
            <a:r>
              <a:rPr lang="zh-TW" altLang="en-US" sz="1200" dirty="0">
                <a:solidFill>
                  <a:schemeClr val="tx1"/>
                </a:solidFill>
                <a:latin typeface="標楷體" panose="03000509000000000000" pitchFamily="65" charset="-120"/>
                <a:ea typeface="標楷體" panose="03000509000000000000" pitchFamily="65" charset="-120"/>
              </a:rPr>
              <a:t>檔案</a:t>
            </a:r>
          </a:p>
        </p:txBody>
      </p:sp>
      <p:sp>
        <p:nvSpPr>
          <p:cNvPr id="34" name="文字方塊 33">
            <a:extLst>
              <a:ext uri="{FF2B5EF4-FFF2-40B4-BE49-F238E27FC236}">
                <a16:creationId xmlns:a16="http://schemas.microsoft.com/office/drawing/2014/main" id="{26B8118E-E727-9F3A-D345-A1DCDA1D921A}"/>
              </a:ext>
            </a:extLst>
          </p:cNvPr>
          <p:cNvSpPr txBox="1"/>
          <p:nvPr/>
        </p:nvSpPr>
        <p:spPr>
          <a:xfrm>
            <a:off x="10033882" y="3007617"/>
            <a:ext cx="1877834" cy="338554"/>
          </a:xfrm>
          <a:prstGeom prst="rect">
            <a:avLst/>
          </a:prstGeom>
          <a:noFill/>
        </p:spPr>
        <p:txBody>
          <a:bodyPr wrap="square" rtlCol="0">
            <a:spAutoFit/>
          </a:bodyPr>
          <a:lstStyle/>
          <a:p>
            <a:r>
              <a:rPr lang="zh-TW" altLang="en-US" sz="1600" dirty="0">
                <a:ea typeface="標楷體" panose="03000509000000000000" pitchFamily="65" charset="-120"/>
              </a:rPr>
              <a:t>半結構化資料系統</a:t>
            </a:r>
            <a:endParaRPr lang="en-US" altLang="zh-TW" sz="1600" dirty="0">
              <a:latin typeface="標楷體" panose="03000509000000000000" pitchFamily="65" charset="-120"/>
              <a:ea typeface="標楷體" panose="03000509000000000000" pitchFamily="65" charset="-120"/>
            </a:endParaRPr>
          </a:p>
        </p:txBody>
      </p:sp>
      <p:grpSp>
        <p:nvGrpSpPr>
          <p:cNvPr id="113" name="群組 112">
            <a:extLst>
              <a:ext uri="{FF2B5EF4-FFF2-40B4-BE49-F238E27FC236}">
                <a16:creationId xmlns:a16="http://schemas.microsoft.com/office/drawing/2014/main" id="{2FD40AD7-5F0C-F9AE-F6D7-C9E9C6659FEF}"/>
              </a:ext>
            </a:extLst>
          </p:cNvPr>
          <p:cNvGrpSpPr/>
          <p:nvPr/>
        </p:nvGrpSpPr>
        <p:grpSpPr>
          <a:xfrm>
            <a:off x="1533239" y="771089"/>
            <a:ext cx="1089889" cy="647629"/>
            <a:chOff x="1773382" y="771089"/>
            <a:chExt cx="849746" cy="1013969"/>
          </a:xfrm>
        </p:grpSpPr>
        <p:cxnSp>
          <p:nvCxnSpPr>
            <p:cNvPr id="98" name="直線接點 97">
              <a:extLst>
                <a:ext uri="{FF2B5EF4-FFF2-40B4-BE49-F238E27FC236}">
                  <a16:creationId xmlns:a16="http://schemas.microsoft.com/office/drawing/2014/main" id="{F4AE8470-5623-1D96-A792-30ADF8F74438}"/>
                </a:ext>
              </a:extLst>
            </p:cNvPr>
            <p:cNvCxnSpPr>
              <a:cxnSpLocks/>
              <a:stCxn id="4" idx="2"/>
            </p:cNvCxnSpPr>
            <p:nvPr/>
          </p:nvCxnSpPr>
          <p:spPr>
            <a:xfrm flipH="1" flipV="1">
              <a:off x="1773382" y="771089"/>
              <a:ext cx="849746" cy="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箭頭接點 99">
              <a:extLst>
                <a:ext uri="{FF2B5EF4-FFF2-40B4-BE49-F238E27FC236}">
                  <a16:creationId xmlns:a16="http://schemas.microsoft.com/office/drawing/2014/main" id="{10522F6B-A3B3-0044-3F92-6DBA28AE59C4}"/>
                </a:ext>
              </a:extLst>
            </p:cNvPr>
            <p:cNvCxnSpPr/>
            <p:nvPr/>
          </p:nvCxnSpPr>
          <p:spPr>
            <a:xfrm>
              <a:off x="1773382" y="771089"/>
              <a:ext cx="0" cy="10139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4" name="直線箭頭接點 103">
            <a:extLst>
              <a:ext uri="{FF2B5EF4-FFF2-40B4-BE49-F238E27FC236}">
                <a16:creationId xmlns:a16="http://schemas.microsoft.com/office/drawing/2014/main" id="{171D081E-07A9-3CAA-DCCA-90AA5E269356}"/>
              </a:ext>
            </a:extLst>
          </p:cNvPr>
          <p:cNvCxnSpPr>
            <a:cxnSpLocks/>
          </p:cNvCxnSpPr>
          <p:nvPr/>
        </p:nvCxnSpPr>
        <p:spPr>
          <a:xfrm>
            <a:off x="4078809" y="1176414"/>
            <a:ext cx="0" cy="1116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箭頭接點 105">
            <a:extLst>
              <a:ext uri="{FF2B5EF4-FFF2-40B4-BE49-F238E27FC236}">
                <a16:creationId xmlns:a16="http://schemas.microsoft.com/office/drawing/2014/main" id="{D1129A5E-2CF2-F14A-4949-0E95564ABB25}"/>
              </a:ext>
            </a:extLst>
          </p:cNvPr>
          <p:cNvCxnSpPr>
            <a:cxnSpLocks/>
          </p:cNvCxnSpPr>
          <p:nvPr/>
        </p:nvCxnSpPr>
        <p:spPr>
          <a:xfrm>
            <a:off x="6203714" y="1279028"/>
            <a:ext cx="0" cy="1008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4" name="群組 113">
            <a:extLst>
              <a:ext uri="{FF2B5EF4-FFF2-40B4-BE49-F238E27FC236}">
                <a16:creationId xmlns:a16="http://schemas.microsoft.com/office/drawing/2014/main" id="{E68BC7EB-8649-50C1-3EC8-690627FE1519}"/>
              </a:ext>
            </a:extLst>
          </p:cNvPr>
          <p:cNvGrpSpPr/>
          <p:nvPr/>
        </p:nvGrpSpPr>
        <p:grpSpPr>
          <a:xfrm>
            <a:off x="9770551" y="757752"/>
            <a:ext cx="1236308" cy="1548000"/>
            <a:chOff x="9227151" y="771089"/>
            <a:chExt cx="1188000" cy="1224000"/>
          </a:xfrm>
        </p:grpSpPr>
        <p:cxnSp>
          <p:nvCxnSpPr>
            <p:cNvPr id="110" name="直線接點 109">
              <a:extLst>
                <a:ext uri="{FF2B5EF4-FFF2-40B4-BE49-F238E27FC236}">
                  <a16:creationId xmlns:a16="http://schemas.microsoft.com/office/drawing/2014/main" id="{72FAF864-7D46-CD49-85DB-8329D5B43B2D}"/>
                </a:ext>
              </a:extLst>
            </p:cNvPr>
            <p:cNvCxnSpPr/>
            <p:nvPr/>
          </p:nvCxnSpPr>
          <p:spPr>
            <a:xfrm flipH="1" flipV="1">
              <a:off x="9227151" y="775064"/>
              <a:ext cx="118800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線箭頭接點 110">
              <a:extLst>
                <a:ext uri="{FF2B5EF4-FFF2-40B4-BE49-F238E27FC236}">
                  <a16:creationId xmlns:a16="http://schemas.microsoft.com/office/drawing/2014/main" id="{0E27C0C5-35E4-19A0-8BC3-F41CD3218878}"/>
                </a:ext>
              </a:extLst>
            </p:cNvPr>
            <p:cNvCxnSpPr>
              <a:cxnSpLocks/>
            </p:cNvCxnSpPr>
            <p:nvPr/>
          </p:nvCxnSpPr>
          <p:spPr>
            <a:xfrm>
              <a:off x="10415151" y="771089"/>
              <a:ext cx="0" cy="1224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文字方塊 1">
            <a:extLst>
              <a:ext uri="{FF2B5EF4-FFF2-40B4-BE49-F238E27FC236}">
                <a16:creationId xmlns:a16="http://schemas.microsoft.com/office/drawing/2014/main" id="{C04F4E91-79D0-F9FE-EE4F-F19D05425DCE}"/>
              </a:ext>
            </a:extLst>
          </p:cNvPr>
          <p:cNvSpPr txBox="1"/>
          <p:nvPr/>
        </p:nvSpPr>
        <p:spPr>
          <a:xfrm>
            <a:off x="0" y="115081"/>
            <a:ext cx="2268360" cy="369332"/>
          </a:xfrm>
          <a:prstGeom prst="rect">
            <a:avLst/>
          </a:prstGeom>
          <a:noFill/>
        </p:spPr>
        <p:txBody>
          <a:bodyPr wrap="square" rtlCol="0">
            <a:spAutoFit/>
          </a:bodyPr>
          <a:lstStyle/>
          <a:p>
            <a:pPr algn="ctr"/>
            <a:r>
              <a:rPr kumimoji="1" lang="zh-TW" altLang="en-US" dirty="0">
                <a:latin typeface="標楷體" panose="03000509000000000000" pitchFamily="65" charset="-120"/>
                <a:ea typeface="標楷體" panose="03000509000000000000" pitchFamily="65" charset="-120"/>
              </a:rPr>
              <a:t>系統架構圖－組織</a:t>
            </a:r>
          </a:p>
        </p:txBody>
      </p:sp>
      <p:sp>
        <p:nvSpPr>
          <p:cNvPr id="3" name="矩形 2">
            <a:extLst>
              <a:ext uri="{FF2B5EF4-FFF2-40B4-BE49-F238E27FC236}">
                <a16:creationId xmlns:a16="http://schemas.microsoft.com/office/drawing/2014/main" id="{C656917D-97DA-9E3E-3B4E-E466F3657081}"/>
              </a:ext>
            </a:extLst>
          </p:cNvPr>
          <p:cNvSpPr/>
          <p:nvPr/>
        </p:nvSpPr>
        <p:spPr>
          <a:xfrm>
            <a:off x="337221" y="2277958"/>
            <a:ext cx="2451514" cy="583200"/>
          </a:xfrm>
          <a:prstGeom prst="rect">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Form2</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Map.cs</a:t>
            </a:r>
            <a:endParaRPr lang="zh-TW" altLang="en-US" sz="1200" dirty="0">
              <a:solidFill>
                <a:schemeClr val="tx1"/>
              </a:solidFill>
              <a:latin typeface="標楷體" panose="03000509000000000000" pitchFamily="65" charset="-120"/>
              <a:ea typeface="標楷體" panose="03000509000000000000" pitchFamily="65" charset="-120"/>
            </a:endParaRPr>
          </a:p>
        </p:txBody>
      </p:sp>
      <p:cxnSp>
        <p:nvCxnSpPr>
          <p:cNvPr id="6" name="直線箭頭接點 105">
            <a:extLst>
              <a:ext uri="{FF2B5EF4-FFF2-40B4-BE49-F238E27FC236}">
                <a16:creationId xmlns:a16="http://schemas.microsoft.com/office/drawing/2014/main" id="{3267BE0F-5632-58C3-B795-25D13DDCDD4F}"/>
              </a:ext>
            </a:extLst>
          </p:cNvPr>
          <p:cNvCxnSpPr>
            <a:cxnSpLocks/>
          </p:cNvCxnSpPr>
          <p:nvPr/>
        </p:nvCxnSpPr>
        <p:spPr>
          <a:xfrm>
            <a:off x="8570148" y="1176413"/>
            <a:ext cx="0" cy="1116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4">
            <a:extLst>
              <a:ext uri="{FF2B5EF4-FFF2-40B4-BE49-F238E27FC236}">
                <a16:creationId xmlns:a16="http://schemas.microsoft.com/office/drawing/2014/main" id="{AE74765C-048F-FD8D-5180-295EA751F6A3}"/>
              </a:ext>
            </a:extLst>
          </p:cNvPr>
          <p:cNvGrpSpPr/>
          <p:nvPr/>
        </p:nvGrpSpPr>
        <p:grpSpPr>
          <a:xfrm>
            <a:off x="7333839" y="2277959"/>
            <a:ext cx="2428724" cy="1068214"/>
            <a:chOff x="8503701" y="3762239"/>
            <a:chExt cx="2679796" cy="950481"/>
          </a:xfrm>
        </p:grpSpPr>
        <p:sp>
          <p:nvSpPr>
            <p:cNvPr id="16" name="矩形 15">
              <a:extLst>
                <a:ext uri="{FF2B5EF4-FFF2-40B4-BE49-F238E27FC236}">
                  <a16:creationId xmlns:a16="http://schemas.microsoft.com/office/drawing/2014/main" id="{56DC4A62-0CE0-BE5D-7D53-9914D9AC1FA9}"/>
                </a:ext>
              </a:extLst>
            </p:cNvPr>
            <p:cNvSpPr/>
            <p:nvPr/>
          </p:nvSpPr>
          <p:spPr>
            <a:xfrm>
              <a:off x="8503701" y="3762239"/>
              <a:ext cx="2679796" cy="546924"/>
            </a:xfrm>
            <a:prstGeom prst="rect">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Google App Script</a:t>
              </a:r>
              <a:r>
                <a:rPr lang="zh-TW" altLang="en-US" sz="1200" dirty="0">
                  <a:solidFill>
                    <a:schemeClr val="tx1"/>
                  </a:solidFill>
                  <a:latin typeface="標楷體" panose="03000509000000000000" pitchFamily="65" charset="-120"/>
                  <a:ea typeface="標楷體" panose="03000509000000000000" pitchFamily="65" charset="-120"/>
                </a:rPr>
                <a:t>：自定義腳本</a:t>
              </a:r>
            </a:p>
          </p:txBody>
        </p:sp>
        <p:sp>
          <p:nvSpPr>
            <p:cNvPr id="17" name="文字方塊 16">
              <a:extLst>
                <a:ext uri="{FF2B5EF4-FFF2-40B4-BE49-F238E27FC236}">
                  <a16:creationId xmlns:a16="http://schemas.microsoft.com/office/drawing/2014/main" id="{92240E89-0C63-75B2-E65B-B51DBD5132DA}"/>
                </a:ext>
              </a:extLst>
            </p:cNvPr>
            <p:cNvSpPr txBox="1"/>
            <p:nvPr/>
          </p:nvSpPr>
          <p:spPr>
            <a:xfrm>
              <a:off x="9038770" y="4411480"/>
              <a:ext cx="1658090" cy="301240"/>
            </a:xfrm>
            <a:prstGeom prst="rect">
              <a:avLst/>
            </a:prstGeom>
            <a:no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線上信件腳本</a:t>
              </a:r>
            </a:p>
          </p:txBody>
        </p:sp>
      </p:grpSp>
    </p:spTree>
    <p:extLst>
      <p:ext uri="{BB962C8B-B14F-4D97-AF65-F5344CB8AC3E}">
        <p14:creationId xmlns:p14="http://schemas.microsoft.com/office/powerpoint/2010/main" val="1089692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76DB712B-384D-2922-38D7-816B3B1AA260}"/>
              </a:ext>
            </a:extLst>
          </p:cNvPr>
          <p:cNvSpPr txBox="1"/>
          <p:nvPr/>
        </p:nvSpPr>
        <p:spPr>
          <a:xfrm>
            <a:off x="3239584" y="622847"/>
            <a:ext cx="5712832" cy="584775"/>
          </a:xfrm>
          <a:prstGeom prst="rect">
            <a:avLst/>
          </a:prstGeom>
          <a:noFill/>
        </p:spPr>
        <p:txBody>
          <a:bodyPr wrap="square" rtlCol="0">
            <a:spAutoFit/>
          </a:bodyPr>
          <a:lstStyle/>
          <a:p>
            <a:pPr algn="ctr"/>
            <a:r>
              <a:rPr kumimoji="1" lang="zh-TW" altLang="en-US" sz="3200" dirty="0">
                <a:latin typeface="標楷體" panose="03000509000000000000" pitchFamily="65" charset="-120"/>
                <a:ea typeface="標楷體" panose="03000509000000000000" pitchFamily="65" charset="-120"/>
              </a:rPr>
              <a:t>系統架構圖－流程</a:t>
            </a:r>
          </a:p>
        </p:txBody>
      </p:sp>
      <p:graphicFrame>
        <p:nvGraphicFramePr>
          <p:cNvPr id="3" name="資料庫圖表 2">
            <a:extLst>
              <a:ext uri="{FF2B5EF4-FFF2-40B4-BE49-F238E27FC236}">
                <a16:creationId xmlns:a16="http://schemas.microsoft.com/office/drawing/2014/main" id="{EFBCB3A2-622B-A50F-8E1E-7512579D006D}"/>
              </a:ext>
            </a:extLst>
          </p:cNvPr>
          <p:cNvGraphicFramePr/>
          <p:nvPr>
            <p:extLst>
              <p:ext uri="{D42A27DB-BD31-4B8C-83A1-F6EECF244321}">
                <p14:modId xmlns:p14="http://schemas.microsoft.com/office/powerpoint/2010/main" val="395014772"/>
              </p:ext>
            </p:extLst>
          </p:nvPr>
        </p:nvGraphicFramePr>
        <p:xfrm>
          <a:off x="1219595" y="1464619"/>
          <a:ext cx="9752808" cy="4695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4880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BAD52F-69F1-64F1-07D6-4EF412792323}"/>
              </a:ext>
            </a:extLst>
          </p:cNvPr>
          <p:cNvSpPr>
            <a:spLocks noGrp="1"/>
          </p:cNvSpPr>
          <p:nvPr>
            <p:ph type="title"/>
          </p:nvPr>
        </p:nvSpPr>
        <p:spPr>
          <a:xfrm>
            <a:off x="838200" y="223819"/>
            <a:ext cx="10515600" cy="563537"/>
          </a:xfrm>
        </p:spPr>
        <p:txBody>
          <a:bodyPr>
            <a:normAutofit/>
          </a:bodyPr>
          <a:lstStyle/>
          <a:p>
            <a:pPr algn="ctr"/>
            <a:r>
              <a:rPr kumimoji="1" lang="zh-TW" altLang="en-US" sz="3200" dirty="0">
                <a:latin typeface="標楷體" panose="03000509000000000000" pitchFamily="65" charset="-120"/>
              </a:rPr>
              <a:t>功能模組說明</a:t>
            </a:r>
          </a:p>
        </p:txBody>
      </p:sp>
      <p:sp>
        <p:nvSpPr>
          <p:cNvPr id="7" name="矩形 6">
            <a:extLst>
              <a:ext uri="{FF2B5EF4-FFF2-40B4-BE49-F238E27FC236}">
                <a16:creationId xmlns:a16="http://schemas.microsoft.com/office/drawing/2014/main" id="{0702D81A-ECC6-97C1-BD01-2F81F58BCC38}"/>
              </a:ext>
            </a:extLst>
          </p:cNvPr>
          <p:cNvSpPr/>
          <p:nvPr/>
        </p:nvSpPr>
        <p:spPr>
          <a:xfrm>
            <a:off x="1276039" y="793655"/>
            <a:ext cx="1745672"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ea typeface="標楷體" panose="03000509000000000000" pitchFamily="65" charset="-120"/>
              </a:rPr>
              <a:t>小歇一刻預約系統</a:t>
            </a:r>
          </a:p>
        </p:txBody>
      </p:sp>
      <p:cxnSp>
        <p:nvCxnSpPr>
          <p:cNvPr id="11" name="直線接點 10">
            <a:extLst>
              <a:ext uri="{FF2B5EF4-FFF2-40B4-BE49-F238E27FC236}">
                <a16:creationId xmlns:a16="http://schemas.microsoft.com/office/drawing/2014/main" id="{8612FE60-B5AC-669F-4795-6B23B82ED997}"/>
              </a:ext>
            </a:extLst>
          </p:cNvPr>
          <p:cNvCxnSpPr>
            <a:cxnSpLocks/>
          </p:cNvCxnSpPr>
          <p:nvPr/>
        </p:nvCxnSpPr>
        <p:spPr>
          <a:xfrm flipH="1">
            <a:off x="1673201" y="1066455"/>
            <a:ext cx="11521" cy="4810641"/>
          </a:xfrm>
          <a:prstGeom prst="line">
            <a:avLst/>
          </a:prstGeom>
        </p:spPr>
        <p:style>
          <a:lnRef idx="2">
            <a:schemeClr val="dk1"/>
          </a:lnRef>
          <a:fillRef idx="0">
            <a:schemeClr val="dk1"/>
          </a:fillRef>
          <a:effectRef idx="1">
            <a:schemeClr val="dk1"/>
          </a:effectRef>
          <a:fontRef idx="minor">
            <a:schemeClr val="tx1"/>
          </a:fontRef>
        </p:style>
      </p:cxnSp>
      <p:cxnSp>
        <p:nvCxnSpPr>
          <p:cNvPr id="12" name="直線接點 11">
            <a:extLst>
              <a:ext uri="{FF2B5EF4-FFF2-40B4-BE49-F238E27FC236}">
                <a16:creationId xmlns:a16="http://schemas.microsoft.com/office/drawing/2014/main" id="{66E66BD8-E783-B136-606C-21711D2FF78E}"/>
              </a:ext>
            </a:extLst>
          </p:cNvPr>
          <p:cNvCxnSpPr>
            <a:cxnSpLocks/>
          </p:cNvCxnSpPr>
          <p:nvPr/>
        </p:nvCxnSpPr>
        <p:spPr>
          <a:xfrm>
            <a:off x="1673201" y="1337503"/>
            <a:ext cx="471055" cy="0"/>
          </a:xfrm>
          <a:prstGeom prst="line">
            <a:avLst/>
          </a:prstGeom>
        </p:spPr>
        <p:style>
          <a:lnRef idx="2">
            <a:schemeClr val="dk1"/>
          </a:lnRef>
          <a:fillRef idx="0">
            <a:schemeClr val="dk1"/>
          </a:fillRef>
          <a:effectRef idx="1">
            <a:schemeClr val="dk1"/>
          </a:effectRef>
          <a:fontRef idx="minor">
            <a:schemeClr val="tx1"/>
          </a:fontRef>
        </p:style>
      </p:cxnSp>
      <p:cxnSp>
        <p:nvCxnSpPr>
          <p:cNvPr id="16" name="直線接點 15">
            <a:extLst>
              <a:ext uri="{FF2B5EF4-FFF2-40B4-BE49-F238E27FC236}">
                <a16:creationId xmlns:a16="http://schemas.microsoft.com/office/drawing/2014/main" id="{63D96C1F-E759-10D0-C84E-B7F1BDF02EEB}"/>
              </a:ext>
            </a:extLst>
          </p:cNvPr>
          <p:cNvCxnSpPr>
            <a:cxnSpLocks/>
          </p:cNvCxnSpPr>
          <p:nvPr/>
        </p:nvCxnSpPr>
        <p:spPr>
          <a:xfrm>
            <a:off x="2418340" y="1495120"/>
            <a:ext cx="0" cy="1666975"/>
          </a:xfrm>
          <a:prstGeom prst="line">
            <a:avLst/>
          </a:prstGeom>
        </p:spPr>
        <p:style>
          <a:lnRef idx="2">
            <a:schemeClr val="dk1"/>
          </a:lnRef>
          <a:fillRef idx="0">
            <a:schemeClr val="dk1"/>
          </a:fillRef>
          <a:effectRef idx="1">
            <a:schemeClr val="dk1"/>
          </a:effectRef>
          <a:fontRef idx="minor">
            <a:schemeClr val="tx1"/>
          </a:fontRef>
        </p:style>
      </p:cxnSp>
      <p:cxnSp>
        <p:nvCxnSpPr>
          <p:cNvPr id="17" name="直線接點 16">
            <a:extLst>
              <a:ext uri="{FF2B5EF4-FFF2-40B4-BE49-F238E27FC236}">
                <a16:creationId xmlns:a16="http://schemas.microsoft.com/office/drawing/2014/main" id="{5E5CDCDD-5594-313B-00CD-72945F2E9E48}"/>
              </a:ext>
            </a:extLst>
          </p:cNvPr>
          <p:cNvCxnSpPr>
            <a:cxnSpLocks/>
          </p:cNvCxnSpPr>
          <p:nvPr/>
        </p:nvCxnSpPr>
        <p:spPr>
          <a:xfrm>
            <a:off x="2418573" y="1726075"/>
            <a:ext cx="540000" cy="0"/>
          </a:xfrm>
          <a:prstGeom prst="line">
            <a:avLst/>
          </a:prstGeom>
        </p:spPr>
        <p:style>
          <a:lnRef idx="2">
            <a:schemeClr val="dk1"/>
          </a:lnRef>
          <a:fillRef idx="0">
            <a:schemeClr val="dk1"/>
          </a:fillRef>
          <a:effectRef idx="1">
            <a:schemeClr val="dk1"/>
          </a:effectRef>
          <a:fontRef idx="minor">
            <a:schemeClr val="tx1"/>
          </a:fontRef>
        </p:style>
      </p:cxnSp>
      <p:sp>
        <p:nvSpPr>
          <p:cNvPr id="18" name="矩形 17">
            <a:extLst>
              <a:ext uri="{FF2B5EF4-FFF2-40B4-BE49-F238E27FC236}">
                <a16:creationId xmlns:a16="http://schemas.microsoft.com/office/drawing/2014/main" id="{49727687-92FF-E453-9D65-DFEADB54E043}"/>
              </a:ext>
            </a:extLst>
          </p:cNvPr>
          <p:cNvSpPr/>
          <p:nvPr/>
        </p:nvSpPr>
        <p:spPr>
          <a:xfrm>
            <a:off x="2958340" y="1563018"/>
            <a:ext cx="7137926"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Login.cs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進行個資輸入及了解如何進行預約之規則說明，同時了解小歇一刻的經營模式。</a:t>
            </a:r>
            <a:endParaRPr lang="zh-TW" altLang="en-US" sz="1400" dirty="0">
              <a:solidFill>
                <a:schemeClr val="tx1"/>
              </a:solidFill>
              <a:ea typeface="標楷體" panose="03000509000000000000" pitchFamily="65" charset="-120"/>
            </a:endParaRPr>
          </a:p>
        </p:txBody>
      </p:sp>
      <p:sp>
        <p:nvSpPr>
          <p:cNvPr id="19" name="矩形 18">
            <a:extLst>
              <a:ext uri="{FF2B5EF4-FFF2-40B4-BE49-F238E27FC236}">
                <a16:creationId xmlns:a16="http://schemas.microsoft.com/office/drawing/2014/main" id="{5F79D43E-993E-D21A-B48C-2A71932BBD0C}"/>
              </a:ext>
            </a:extLst>
          </p:cNvPr>
          <p:cNvSpPr/>
          <p:nvPr/>
        </p:nvSpPr>
        <p:spPr>
          <a:xfrm>
            <a:off x="2091786" y="1193976"/>
            <a:ext cx="3885068"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err="1">
                <a:solidFill>
                  <a:schemeClr val="tx1"/>
                </a:solidFill>
                <a:latin typeface="標楷體" panose="03000509000000000000" pitchFamily="65" charset="-120"/>
                <a:ea typeface="標楷體" panose="03000509000000000000" pitchFamily="65" charset="-120"/>
              </a:rPr>
              <a:t>Library_Reserved_System_Cust</a:t>
            </a:r>
            <a:r>
              <a:rPr lang="zh-TW" altLang="en-US" sz="1400" dirty="0">
                <a:solidFill>
                  <a:schemeClr val="tx1"/>
                </a:solidFill>
                <a:latin typeface="標楷體" panose="03000509000000000000" pitchFamily="65" charset="-120"/>
                <a:ea typeface="標楷體" panose="03000509000000000000" pitchFamily="65" charset="-120"/>
              </a:rPr>
              <a:t>：使用端介面</a:t>
            </a:r>
            <a:endParaRPr lang="en-US" altLang="zh-TW" sz="1400" dirty="0">
              <a:solidFill>
                <a:schemeClr val="tx1"/>
              </a:solidFill>
              <a:latin typeface="標楷體" panose="03000509000000000000" pitchFamily="65" charset="-120"/>
              <a:ea typeface="標楷體" panose="03000509000000000000" pitchFamily="65" charset="-120"/>
            </a:endParaRPr>
          </a:p>
        </p:txBody>
      </p:sp>
      <p:cxnSp>
        <p:nvCxnSpPr>
          <p:cNvPr id="21" name="直線接點 20">
            <a:extLst>
              <a:ext uri="{FF2B5EF4-FFF2-40B4-BE49-F238E27FC236}">
                <a16:creationId xmlns:a16="http://schemas.microsoft.com/office/drawing/2014/main" id="{051B1226-7EC6-3148-DD95-EFDDE8604496}"/>
              </a:ext>
            </a:extLst>
          </p:cNvPr>
          <p:cNvCxnSpPr>
            <a:cxnSpLocks/>
          </p:cNvCxnSpPr>
          <p:nvPr/>
        </p:nvCxnSpPr>
        <p:spPr>
          <a:xfrm>
            <a:off x="2418573" y="2082916"/>
            <a:ext cx="540000" cy="0"/>
          </a:xfrm>
          <a:prstGeom prst="line">
            <a:avLst/>
          </a:prstGeom>
        </p:spPr>
        <p:style>
          <a:lnRef idx="2">
            <a:schemeClr val="dk1"/>
          </a:lnRef>
          <a:fillRef idx="0">
            <a:schemeClr val="dk1"/>
          </a:fillRef>
          <a:effectRef idx="1">
            <a:schemeClr val="dk1"/>
          </a:effectRef>
          <a:fontRef idx="minor">
            <a:schemeClr val="tx1"/>
          </a:fontRef>
        </p:style>
      </p:cxnSp>
      <p:sp>
        <p:nvSpPr>
          <p:cNvPr id="22" name="矩形 21">
            <a:extLst>
              <a:ext uri="{FF2B5EF4-FFF2-40B4-BE49-F238E27FC236}">
                <a16:creationId xmlns:a16="http://schemas.microsoft.com/office/drawing/2014/main" id="{A4D182A3-7111-666D-186B-8FD91A52E709}"/>
              </a:ext>
            </a:extLst>
          </p:cNvPr>
          <p:cNvSpPr/>
          <p:nvPr/>
        </p:nvSpPr>
        <p:spPr>
          <a:xfrm>
            <a:off x="2958574" y="1956916"/>
            <a:ext cx="5422783"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Map.cs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提供使用者在初始介面時可以去瀏覽店家所在的地理位置。</a:t>
            </a:r>
            <a:endParaRPr lang="zh-TW" altLang="en-US" sz="1400" dirty="0">
              <a:solidFill>
                <a:schemeClr val="tx1"/>
              </a:solidFill>
              <a:ea typeface="標楷體" panose="03000509000000000000" pitchFamily="65" charset="-120"/>
            </a:endParaRPr>
          </a:p>
        </p:txBody>
      </p:sp>
      <p:cxnSp>
        <p:nvCxnSpPr>
          <p:cNvPr id="24" name="直線接點 23">
            <a:extLst>
              <a:ext uri="{FF2B5EF4-FFF2-40B4-BE49-F238E27FC236}">
                <a16:creationId xmlns:a16="http://schemas.microsoft.com/office/drawing/2014/main" id="{325B6E71-74F3-D022-520F-EC74E934D1AB}"/>
              </a:ext>
            </a:extLst>
          </p:cNvPr>
          <p:cNvCxnSpPr>
            <a:cxnSpLocks/>
          </p:cNvCxnSpPr>
          <p:nvPr/>
        </p:nvCxnSpPr>
        <p:spPr>
          <a:xfrm>
            <a:off x="2418572" y="2432499"/>
            <a:ext cx="540000" cy="0"/>
          </a:xfrm>
          <a:prstGeom prst="line">
            <a:avLst/>
          </a:prstGeom>
        </p:spPr>
        <p:style>
          <a:lnRef idx="2">
            <a:schemeClr val="dk1"/>
          </a:lnRef>
          <a:fillRef idx="0">
            <a:schemeClr val="dk1"/>
          </a:fillRef>
          <a:effectRef idx="1">
            <a:schemeClr val="dk1"/>
          </a:effectRef>
          <a:fontRef idx="minor">
            <a:schemeClr val="tx1"/>
          </a:fontRef>
        </p:style>
      </p:cxnSp>
      <p:sp>
        <p:nvSpPr>
          <p:cNvPr id="25" name="矩形 24">
            <a:extLst>
              <a:ext uri="{FF2B5EF4-FFF2-40B4-BE49-F238E27FC236}">
                <a16:creationId xmlns:a16="http://schemas.microsoft.com/office/drawing/2014/main" id="{443BE419-3D3E-29EE-1B58-006CF475623C}"/>
              </a:ext>
            </a:extLst>
          </p:cNvPr>
          <p:cNvSpPr/>
          <p:nvPr/>
        </p:nvSpPr>
        <p:spPr>
          <a:xfrm>
            <a:off x="2958572" y="2320145"/>
            <a:ext cx="6966473"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FirstF.cs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依據</a:t>
            </a:r>
            <a:r>
              <a:rPr lang="en-US" altLang="zh-TW" sz="1400" dirty="0" err="1">
                <a:solidFill>
                  <a:schemeClr val="tx1"/>
                </a:solidFill>
                <a:latin typeface="標楷體" panose="03000509000000000000" pitchFamily="65" charset="-120"/>
                <a:ea typeface="標楷體" panose="03000509000000000000" pitchFamily="65" charset="-120"/>
              </a:rPr>
              <a:t>Login.cs</a:t>
            </a:r>
            <a:r>
              <a:rPr lang="zh-TW" altLang="en-US" sz="1400" dirty="0">
                <a:solidFill>
                  <a:schemeClr val="tx1"/>
                </a:solidFill>
                <a:latin typeface="標楷體" panose="03000509000000000000" pitchFamily="65" charset="-120"/>
                <a:ea typeface="標楷體" panose="03000509000000000000" pitchFamily="65" charset="-120"/>
              </a:rPr>
              <a:t>所選擇的樓層若為一樓時則進入該表單，預約單人座位及時段。</a:t>
            </a:r>
            <a:endParaRPr lang="zh-TW" altLang="en-US" sz="1400" dirty="0">
              <a:solidFill>
                <a:schemeClr val="tx1"/>
              </a:solidFill>
              <a:ea typeface="標楷體" panose="03000509000000000000" pitchFamily="65" charset="-120"/>
            </a:endParaRPr>
          </a:p>
        </p:txBody>
      </p:sp>
      <p:cxnSp>
        <p:nvCxnSpPr>
          <p:cNvPr id="27" name="直線接點 26">
            <a:extLst>
              <a:ext uri="{FF2B5EF4-FFF2-40B4-BE49-F238E27FC236}">
                <a16:creationId xmlns:a16="http://schemas.microsoft.com/office/drawing/2014/main" id="{470C893E-5A55-EA9D-16EF-F4FD7388BC96}"/>
              </a:ext>
            </a:extLst>
          </p:cNvPr>
          <p:cNvCxnSpPr>
            <a:cxnSpLocks/>
          </p:cNvCxnSpPr>
          <p:nvPr/>
        </p:nvCxnSpPr>
        <p:spPr>
          <a:xfrm>
            <a:off x="2418572" y="2804845"/>
            <a:ext cx="540000" cy="0"/>
          </a:xfrm>
          <a:prstGeom prst="line">
            <a:avLst/>
          </a:prstGeom>
        </p:spPr>
        <p:style>
          <a:lnRef idx="2">
            <a:schemeClr val="dk1"/>
          </a:lnRef>
          <a:fillRef idx="0">
            <a:schemeClr val="dk1"/>
          </a:fillRef>
          <a:effectRef idx="1">
            <a:schemeClr val="dk1"/>
          </a:effectRef>
          <a:fontRef idx="minor">
            <a:schemeClr val="tx1"/>
          </a:fontRef>
        </p:style>
      </p:cxnSp>
      <p:sp>
        <p:nvSpPr>
          <p:cNvPr id="28" name="矩形 27">
            <a:extLst>
              <a:ext uri="{FF2B5EF4-FFF2-40B4-BE49-F238E27FC236}">
                <a16:creationId xmlns:a16="http://schemas.microsoft.com/office/drawing/2014/main" id="{92348EDB-0399-14BE-30B1-A877E0E0F42A}"/>
              </a:ext>
            </a:extLst>
          </p:cNvPr>
          <p:cNvSpPr/>
          <p:nvPr/>
        </p:nvSpPr>
        <p:spPr>
          <a:xfrm>
            <a:off x="2938511" y="2653525"/>
            <a:ext cx="6966477"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SecondF.cs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依據</a:t>
            </a:r>
            <a:r>
              <a:rPr lang="en-US" altLang="zh-TW" sz="1400" dirty="0" err="1">
                <a:solidFill>
                  <a:schemeClr val="tx1"/>
                </a:solidFill>
                <a:latin typeface="標楷體" panose="03000509000000000000" pitchFamily="65" charset="-120"/>
                <a:ea typeface="標楷體" panose="03000509000000000000" pitchFamily="65" charset="-120"/>
              </a:rPr>
              <a:t>Login.cs</a:t>
            </a:r>
            <a:r>
              <a:rPr lang="zh-TW" altLang="en-US" sz="1400" dirty="0">
                <a:solidFill>
                  <a:schemeClr val="tx1"/>
                </a:solidFill>
                <a:latin typeface="標楷體" panose="03000509000000000000" pitchFamily="65" charset="-120"/>
                <a:ea typeface="標楷體" panose="03000509000000000000" pitchFamily="65" charset="-120"/>
              </a:rPr>
              <a:t>所選擇的樓層若為二樓時則進入該表單，預約討論室及時段。</a:t>
            </a:r>
            <a:endParaRPr lang="zh-TW" altLang="en-US" sz="1400" dirty="0">
              <a:solidFill>
                <a:schemeClr val="tx1"/>
              </a:solidFill>
              <a:ea typeface="標楷體" panose="03000509000000000000" pitchFamily="65" charset="-120"/>
            </a:endParaRPr>
          </a:p>
        </p:txBody>
      </p:sp>
      <p:cxnSp>
        <p:nvCxnSpPr>
          <p:cNvPr id="29" name="直線接點 28">
            <a:extLst>
              <a:ext uri="{FF2B5EF4-FFF2-40B4-BE49-F238E27FC236}">
                <a16:creationId xmlns:a16="http://schemas.microsoft.com/office/drawing/2014/main" id="{F99EC33F-4554-2266-FBBE-59F393059366}"/>
              </a:ext>
            </a:extLst>
          </p:cNvPr>
          <p:cNvCxnSpPr>
            <a:cxnSpLocks/>
          </p:cNvCxnSpPr>
          <p:nvPr/>
        </p:nvCxnSpPr>
        <p:spPr>
          <a:xfrm>
            <a:off x="2418340" y="3162095"/>
            <a:ext cx="540000" cy="0"/>
          </a:xfrm>
          <a:prstGeom prst="line">
            <a:avLst/>
          </a:prstGeom>
        </p:spPr>
        <p:style>
          <a:lnRef idx="2">
            <a:schemeClr val="dk1"/>
          </a:lnRef>
          <a:fillRef idx="0">
            <a:schemeClr val="dk1"/>
          </a:fillRef>
          <a:effectRef idx="1">
            <a:schemeClr val="dk1"/>
          </a:effectRef>
          <a:fontRef idx="minor">
            <a:schemeClr val="tx1"/>
          </a:fontRef>
        </p:style>
      </p:cxnSp>
      <p:sp>
        <p:nvSpPr>
          <p:cNvPr id="30" name="矩形 29">
            <a:extLst>
              <a:ext uri="{FF2B5EF4-FFF2-40B4-BE49-F238E27FC236}">
                <a16:creationId xmlns:a16="http://schemas.microsoft.com/office/drawing/2014/main" id="{E3886E3E-8447-247B-B1C2-551DB3C5928D}"/>
              </a:ext>
            </a:extLst>
          </p:cNvPr>
          <p:cNvSpPr/>
          <p:nvPr/>
        </p:nvSpPr>
        <p:spPr>
          <a:xfrm>
            <a:off x="2964901" y="3025400"/>
            <a:ext cx="8218508"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Menu.cs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選擇完預約座位及時段後，進入此介面進行餐點預定，並透過</a:t>
            </a:r>
            <a:r>
              <a:rPr lang="en-US" altLang="zh-TW" sz="1400" dirty="0">
                <a:solidFill>
                  <a:schemeClr val="tx1"/>
                </a:solidFill>
                <a:latin typeface="標楷體" panose="03000509000000000000" pitchFamily="65" charset="-120"/>
                <a:ea typeface="標楷體" panose="03000509000000000000" pitchFamily="65" charset="-120"/>
              </a:rPr>
              <a:t>Gmail</a:t>
            </a:r>
            <a:r>
              <a:rPr lang="zh-TW" altLang="en-US" sz="1400" dirty="0">
                <a:solidFill>
                  <a:schemeClr val="tx1"/>
                </a:solidFill>
                <a:latin typeface="標楷體" panose="03000509000000000000" pitchFamily="65" charset="-120"/>
                <a:ea typeface="標楷體" panose="03000509000000000000" pitchFamily="65" charset="-120"/>
              </a:rPr>
              <a:t>傳送預定明細給預訂者。</a:t>
            </a:r>
            <a:endParaRPr lang="zh-TW" altLang="en-US" sz="1400" dirty="0">
              <a:solidFill>
                <a:schemeClr val="tx1"/>
              </a:solidFill>
              <a:ea typeface="標楷體" panose="03000509000000000000" pitchFamily="65" charset="-120"/>
            </a:endParaRPr>
          </a:p>
        </p:txBody>
      </p:sp>
      <p:cxnSp>
        <p:nvCxnSpPr>
          <p:cNvPr id="33" name="直線接點 32">
            <a:extLst>
              <a:ext uri="{FF2B5EF4-FFF2-40B4-BE49-F238E27FC236}">
                <a16:creationId xmlns:a16="http://schemas.microsoft.com/office/drawing/2014/main" id="{EEF80813-116F-4E1A-5928-1B9C578A81F0}"/>
              </a:ext>
            </a:extLst>
          </p:cNvPr>
          <p:cNvCxnSpPr>
            <a:cxnSpLocks/>
          </p:cNvCxnSpPr>
          <p:nvPr/>
        </p:nvCxnSpPr>
        <p:spPr>
          <a:xfrm>
            <a:off x="1673201" y="3635999"/>
            <a:ext cx="471055" cy="0"/>
          </a:xfrm>
          <a:prstGeom prst="line">
            <a:avLst/>
          </a:prstGeom>
        </p:spPr>
        <p:style>
          <a:lnRef idx="2">
            <a:schemeClr val="dk1"/>
          </a:lnRef>
          <a:fillRef idx="0">
            <a:schemeClr val="dk1"/>
          </a:fillRef>
          <a:effectRef idx="1">
            <a:schemeClr val="dk1"/>
          </a:effectRef>
          <a:fontRef idx="minor">
            <a:schemeClr val="tx1"/>
          </a:fontRef>
        </p:style>
      </p:cxnSp>
      <p:sp>
        <p:nvSpPr>
          <p:cNvPr id="34" name="矩形 33">
            <a:extLst>
              <a:ext uri="{FF2B5EF4-FFF2-40B4-BE49-F238E27FC236}">
                <a16:creationId xmlns:a16="http://schemas.microsoft.com/office/drawing/2014/main" id="{CCEABAC7-8552-7B54-A7D6-17156060D1E4}"/>
              </a:ext>
            </a:extLst>
          </p:cNvPr>
          <p:cNvSpPr/>
          <p:nvPr/>
        </p:nvSpPr>
        <p:spPr>
          <a:xfrm>
            <a:off x="2144256" y="3480549"/>
            <a:ext cx="3740725"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err="1">
                <a:solidFill>
                  <a:schemeClr val="tx1"/>
                </a:solidFill>
                <a:latin typeface="標楷體" panose="03000509000000000000" pitchFamily="65" charset="-120"/>
                <a:ea typeface="標楷體" panose="03000509000000000000" pitchFamily="65" charset="-120"/>
              </a:rPr>
              <a:t>Library_Reserved_System_AD</a:t>
            </a:r>
            <a:r>
              <a:rPr lang="en-US" altLang="zh-TW" sz="1400" dirty="0">
                <a:solidFill>
                  <a:schemeClr val="tx1"/>
                </a:solidFill>
                <a:latin typeface="標楷體" panose="03000509000000000000" pitchFamily="65" charset="-120"/>
                <a:ea typeface="標楷體" panose="03000509000000000000" pitchFamily="65" charset="-120"/>
              </a:rPr>
              <a:t> : </a:t>
            </a:r>
            <a:r>
              <a:rPr lang="zh-TW" altLang="en-US" sz="1400" dirty="0">
                <a:solidFill>
                  <a:schemeClr val="tx1"/>
                </a:solidFill>
                <a:latin typeface="標楷體" panose="03000509000000000000" pitchFamily="65" charset="-120"/>
                <a:ea typeface="標楷體" panose="03000509000000000000" pitchFamily="65" charset="-120"/>
              </a:rPr>
              <a:t>後台端介面</a:t>
            </a:r>
            <a:endParaRPr lang="en-US" altLang="zh-TW" sz="1400" dirty="0">
              <a:solidFill>
                <a:schemeClr val="tx1"/>
              </a:solidFill>
              <a:latin typeface="標楷體" panose="03000509000000000000" pitchFamily="65" charset="-120"/>
              <a:ea typeface="標楷體" panose="03000509000000000000" pitchFamily="65" charset="-120"/>
            </a:endParaRPr>
          </a:p>
        </p:txBody>
      </p:sp>
      <p:cxnSp>
        <p:nvCxnSpPr>
          <p:cNvPr id="35" name="直線接點 34">
            <a:extLst>
              <a:ext uri="{FF2B5EF4-FFF2-40B4-BE49-F238E27FC236}">
                <a16:creationId xmlns:a16="http://schemas.microsoft.com/office/drawing/2014/main" id="{3766DE59-A968-26A5-58F4-9770A7617767}"/>
              </a:ext>
            </a:extLst>
          </p:cNvPr>
          <p:cNvCxnSpPr>
            <a:cxnSpLocks/>
          </p:cNvCxnSpPr>
          <p:nvPr/>
        </p:nvCxnSpPr>
        <p:spPr>
          <a:xfrm>
            <a:off x="2418340" y="3732549"/>
            <a:ext cx="0" cy="288000"/>
          </a:xfrm>
          <a:prstGeom prst="line">
            <a:avLst/>
          </a:prstGeom>
        </p:spPr>
        <p:style>
          <a:lnRef idx="2">
            <a:schemeClr val="dk1"/>
          </a:lnRef>
          <a:fillRef idx="0">
            <a:schemeClr val="dk1"/>
          </a:fillRef>
          <a:effectRef idx="1">
            <a:schemeClr val="dk1"/>
          </a:effectRef>
          <a:fontRef idx="minor">
            <a:schemeClr val="tx1"/>
          </a:fontRef>
        </p:style>
      </p:cxnSp>
      <p:cxnSp>
        <p:nvCxnSpPr>
          <p:cNvPr id="37" name="直線接點 36">
            <a:extLst>
              <a:ext uri="{FF2B5EF4-FFF2-40B4-BE49-F238E27FC236}">
                <a16:creationId xmlns:a16="http://schemas.microsoft.com/office/drawing/2014/main" id="{E0560283-C674-FD6A-00AD-2B6BDCE5A12A}"/>
              </a:ext>
            </a:extLst>
          </p:cNvPr>
          <p:cNvCxnSpPr>
            <a:cxnSpLocks/>
          </p:cNvCxnSpPr>
          <p:nvPr/>
        </p:nvCxnSpPr>
        <p:spPr>
          <a:xfrm>
            <a:off x="2418575" y="4024068"/>
            <a:ext cx="540000" cy="0"/>
          </a:xfrm>
          <a:prstGeom prst="line">
            <a:avLst/>
          </a:prstGeom>
        </p:spPr>
        <p:style>
          <a:lnRef idx="2">
            <a:schemeClr val="dk1"/>
          </a:lnRef>
          <a:fillRef idx="0">
            <a:schemeClr val="dk1"/>
          </a:fillRef>
          <a:effectRef idx="1">
            <a:schemeClr val="dk1"/>
          </a:effectRef>
          <a:fontRef idx="minor">
            <a:schemeClr val="tx1"/>
          </a:fontRef>
        </p:style>
      </p:cxnSp>
      <p:sp>
        <p:nvSpPr>
          <p:cNvPr id="38" name="矩形 37">
            <a:extLst>
              <a:ext uri="{FF2B5EF4-FFF2-40B4-BE49-F238E27FC236}">
                <a16:creationId xmlns:a16="http://schemas.microsoft.com/office/drawing/2014/main" id="{D8FAF0BC-BEC7-728B-DBC5-67974413DE3C}"/>
              </a:ext>
            </a:extLst>
          </p:cNvPr>
          <p:cNvSpPr/>
          <p:nvPr/>
        </p:nvSpPr>
        <p:spPr>
          <a:xfrm>
            <a:off x="2974011" y="3896699"/>
            <a:ext cx="8313190"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Reserved.cs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用來查看所有座位的預約情況，如某個預約者預約哪個座位？哪些時段？預定餐點有哪些？</a:t>
            </a:r>
            <a:endParaRPr lang="zh-TW" altLang="en-US" sz="1400" dirty="0">
              <a:solidFill>
                <a:schemeClr val="tx1"/>
              </a:solidFill>
              <a:ea typeface="標楷體" panose="03000509000000000000" pitchFamily="65" charset="-120"/>
            </a:endParaRPr>
          </a:p>
        </p:txBody>
      </p:sp>
      <p:sp>
        <p:nvSpPr>
          <p:cNvPr id="44" name="矩形 43">
            <a:extLst>
              <a:ext uri="{FF2B5EF4-FFF2-40B4-BE49-F238E27FC236}">
                <a16:creationId xmlns:a16="http://schemas.microsoft.com/office/drawing/2014/main" id="{B7B9410F-580F-3CB2-EBB4-10E575F08838}"/>
              </a:ext>
            </a:extLst>
          </p:cNvPr>
          <p:cNvSpPr/>
          <p:nvPr/>
        </p:nvSpPr>
        <p:spPr>
          <a:xfrm>
            <a:off x="2124196" y="4254273"/>
            <a:ext cx="4911457"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err="1">
                <a:solidFill>
                  <a:schemeClr val="tx1"/>
                </a:solidFill>
                <a:latin typeface="標楷體" panose="03000509000000000000" pitchFamily="65" charset="-120"/>
                <a:ea typeface="標楷體" panose="03000509000000000000" pitchFamily="65" charset="-120"/>
              </a:rPr>
              <a:t>Myclass</a:t>
            </a:r>
            <a:r>
              <a:rPr lang="zh-TW" altLang="en-US" sz="1400" dirty="0">
                <a:solidFill>
                  <a:schemeClr val="tx1"/>
                </a:solidFill>
                <a:latin typeface="標楷體" panose="03000509000000000000" pitchFamily="65" charset="-120"/>
                <a:ea typeface="標楷體" panose="03000509000000000000" pitchFamily="65" charset="-120"/>
              </a:rPr>
              <a:t>：類別庫。提供給使用端及後台端所需的類別模型。</a:t>
            </a:r>
            <a:endParaRPr lang="en-US" altLang="zh-TW" sz="1400" dirty="0">
              <a:solidFill>
                <a:schemeClr val="tx1"/>
              </a:solidFill>
              <a:latin typeface="標楷體" panose="03000509000000000000" pitchFamily="65" charset="-120"/>
              <a:ea typeface="標楷體" panose="03000509000000000000" pitchFamily="65" charset="-120"/>
            </a:endParaRPr>
          </a:p>
        </p:txBody>
      </p:sp>
      <p:cxnSp>
        <p:nvCxnSpPr>
          <p:cNvPr id="45" name="直線接點 44">
            <a:extLst>
              <a:ext uri="{FF2B5EF4-FFF2-40B4-BE49-F238E27FC236}">
                <a16:creationId xmlns:a16="http://schemas.microsoft.com/office/drawing/2014/main" id="{A2F88095-F8B0-8381-CF05-325F9C774C2C}"/>
              </a:ext>
            </a:extLst>
          </p:cNvPr>
          <p:cNvCxnSpPr>
            <a:cxnSpLocks/>
          </p:cNvCxnSpPr>
          <p:nvPr/>
        </p:nvCxnSpPr>
        <p:spPr>
          <a:xfrm>
            <a:off x="1673201" y="4410413"/>
            <a:ext cx="432000" cy="0"/>
          </a:xfrm>
          <a:prstGeom prst="line">
            <a:avLst/>
          </a:prstGeom>
        </p:spPr>
        <p:style>
          <a:lnRef idx="2">
            <a:schemeClr val="dk1"/>
          </a:lnRef>
          <a:fillRef idx="0">
            <a:schemeClr val="dk1"/>
          </a:fillRef>
          <a:effectRef idx="1">
            <a:schemeClr val="dk1"/>
          </a:effectRef>
          <a:fontRef idx="minor">
            <a:schemeClr val="tx1"/>
          </a:fontRef>
        </p:style>
      </p:cxnSp>
      <p:cxnSp>
        <p:nvCxnSpPr>
          <p:cNvPr id="46" name="直線接點 45">
            <a:extLst>
              <a:ext uri="{FF2B5EF4-FFF2-40B4-BE49-F238E27FC236}">
                <a16:creationId xmlns:a16="http://schemas.microsoft.com/office/drawing/2014/main" id="{85F6CDF8-DC67-7577-52A2-3C48F6FE6400}"/>
              </a:ext>
            </a:extLst>
          </p:cNvPr>
          <p:cNvCxnSpPr>
            <a:cxnSpLocks/>
          </p:cNvCxnSpPr>
          <p:nvPr/>
        </p:nvCxnSpPr>
        <p:spPr>
          <a:xfrm>
            <a:off x="1673201" y="5869046"/>
            <a:ext cx="471055" cy="0"/>
          </a:xfrm>
          <a:prstGeom prst="line">
            <a:avLst/>
          </a:prstGeom>
        </p:spPr>
        <p:style>
          <a:lnRef idx="2">
            <a:schemeClr val="dk1"/>
          </a:lnRef>
          <a:fillRef idx="0">
            <a:schemeClr val="dk1"/>
          </a:fillRef>
          <a:effectRef idx="1">
            <a:schemeClr val="dk1"/>
          </a:effectRef>
          <a:fontRef idx="minor">
            <a:schemeClr val="tx1"/>
          </a:fontRef>
        </p:style>
      </p:cxnSp>
      <p:sp>
        <p:nvSpPr>
          <p:cNvPr id="47" name="矩形 46">
            <a:extLst>
              <a:ext uri="{FF2B5EF4-FFF2-40B4-BE49-F238E27FC236}">
                <a16:creationId xmlns:a16="http://schemas.microsoft.com/office/drawing/2014/main" id="{BC24AD45-FE97-51F9-3E20-2CE32BFB9B8F}"/>
              </a:ext>
            </a:extLst>
          </p:cNvPr>
          <p:cNvSpPr/>
          <p:nvPr/>
        </p:nvSpPr>
        <p:spPr>
          <a:xfrm>
            <a:off x="2124195" y="5700023"/>
            <a:ext cx="9707585"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err="1">
                <a:solidFill>
                  <a:schemeClr val="tx1"/>
                </a:solidFill>
                <a:latin typeface="標楷體" panose="03000509000000000000" pitchFamily="65" charset="-120"/>
                <a:ea typeface="標楷體" panose="03000509000000000000" pitchFamily="65" charset="-120"/>
              </a:rPr>
              <a:t>JsonDB</a:t>
            </a:r>
            <a:r>
              <a:rPr lang="zh-TW" altLang="en-US" sz="1400" dirty="0">
                <a:solidFill>
                  <a:schemeClr val="tx1"/>
                </a:solidFill>
                <a:latin typeface="標楷體" panose="03000509000000000000" pitchFamily="65" charset="-120"/>
                <a:ea typeface="標楷體" panose="03000509000000000000" pitchFamily="65" charset="-120"/>
              </a:rPr>
              <a:t>：</a:t>
            </a:r>
            <a:r>
              <a:rPr lang="zh-TW" altLang="en-US" sz="1400" dirty="0">
                <a:solidFill>
                  <a:schemeClr val="tx1"/>
                </a:solidFill>
                <a:ea typeface="標楷體" panose="03000509000000000000" pitchFamily="65" charset="-120"/>
              </a:rPr>
              <a:t>半結構化資料儲存系統</a:t>
            </a:r>
            <a:r>
              <a:rPr lang="zh-TW" altLang="en-US" sz="1400" dirty="0">
                <a:solidFill>
                  <a:schemeClr val="tx1"/>
                </a:solidFill>
                <a:latin typeface="標楷體" panose="03000509000000000000" pitchFamily="65" charset="-120"/>
                <a:ea typeface="標楷體" panose="03000509000000000000" pitchFamily="65" charset="-120"/>
              </a:rPr>
              <a:t>，提供使用及後台端進行資料的讀寫，非標準資料庫系統，以多個</a:t>
            </a:r>
            <a:r>
              <a:rPr lang="en-US" altLang="zh-TW" sz="1400" dirty="0">
                <a:solidFill>
                  <a:schemeClr val="tx1"/>
                </a:solidFill>
                <a:latin typeface="標楷體" panose="03000509000000000000" pitchFamily="65" charset="-120"/>
                <a:ea typeface="標楷體" panose="03000509000000000000" pitchFamily="65" charset="-120"/>
              </a:rPr>
              <a:t>Json File</a:t>
            </a:r>
            <a:r>
              <a:rPr lang="zh-TW" altLang="en-US" sz="1400" dirty="0">
                <a:solidFill>
                  <a:schemeClr val="tx1"/>
                </a:solidFill>
                <a:latin typeface="標楷體" panose="03000509000000000000" pitchFamily="65" charset="-120"/>
                <a:ea typeface="標楷體" panose="03000509000000000000" pitchFamily="65" charset="-120"/>
              </a:rPr>
              <a:t>所集合而成。</a:t>
            </a:r>
          </a:p>
        </p:txBody>
      </p:sp>
      <p:cxnSp>
        <p:nvCxnSpPr>
          <p:cNvPr id="49" name="直線接點 48">
            <a:extLst>
              <a:ext uri="{FF2B5EF4-FFF2-40B4-BE49-F238E27FC236}">
                <a16:creationId xmlns:a16="http://schemas.microsoft.com/office/drawing/2014/main" id="{8F460A9C-A832-702B-A4B1-B822BF8786F4}"/>
              </a:ext>
            </a:extLst>
          </p:cNvPr>
          <p:cNvCxnSpPr>
            <a:cxnSpLocks/>
          </p:cNvCxnSpPr>
          <p:nvPr/>
        </p:nvCxnSpPr>
        <p:spPr>
          <a:xfrm>
            <a:off x="2398513" y="4506273"/>
            <a:ext cx="0" cy="954000"/>
          </a:xfrm>
          <a:prstGeom prst="line">
            <a:avLst/>
          </a:prstGeom>
        </p:spPr>
        <p:style>
          <a:lnRef idx="2">
            <a:schemeClr val="dk1"/>
          </a:lnRef>
          <a:fillRef idx="0">
            <a:schemeClr val="dk1"/>
          </a:fillRef>
          <a:effectRef idx="1">
            <a:schemeClr val="dk1"/>
          </a:effectRef>
          <a:fontRef idx="minor">
            <a:schemeClr val="tx1"/>
          </a:fontRef>
        </p:style>
      </p:cxnSp>
      <p:cxnSp>
        <p:nvCxnSpPr>
          <p:cNvPr id="51" name="直線接點 50">
            <a:extLst>
              <a:ext uri="{FF2B5EF4-FFF2-40B4-BE49-F238E27FC236}">
                <a16:creationId xmlns:a16="http://schemas.microsoft.com/office/drawing/2014/main" id="{405B5919-DC82-38F7-DCE0-2038CE4DADB4}"/>
              </a:ext>
            </a:extLst>
          </p:cNvPr>
          <p:cNvCxnSpPr>
            <a:cxnSpLocks/>
          </p:cNvCxnSpPr>
          <p:nvPr/>
        </p:nvCxnSpPr>
        <p:spPr>
          <a:xfrm>
            <a:off x="2398513" y="4728747"/>
            <a:ext cx="540000" cy="0"/>
          </a:xfrm>
          <a:prstGeom prst="line">
            <a:avLst/>
          </a:prstGeom>
        </p:spPr>
        <p:style>
          <a:lnRef idx="2">
            <a:schemeClr val="dk1"/>
          </a:lnRef>
          <a:fillRef idx="0">
            <a:schemeClr val="dk1"/>
          </a:fillRef>
          <a:effectRef idx="1">
            <a:schemeClr val="dk1"/>
          </a:effectRef>
          <a:fontRef idx="minor">
            <a:schemeClr val="tx1"/>
          </a:fontRef>
        </p:style>
      </p:cxnSp>
      <p:sp>
        <p:nvSpPr>
          <p:cNvPr id="52" name="矩形 51">
            <a:extLst>
              <a:ext uri="{FF2B5EF4-FFF2-40B4-BE49-F238E27FC236}">
                <a16:creationId xmlns:a16="http://schemas.microsoft.com/office/drawing/2014/main" id="{B1FC7F6F-26E1-6D10-5497-B5AA4E798D32}"/>
              </a:ext>
            </a:extLst>
          </p:cNvPr>
          <p:cNvSpPr/>
          <p:nvPr/>
        </p:nvSpPr>
        <p:spPr>
          <a:xfrm>
            <a:off x="2938510" y="4587419"/>
            <a:ext cx="8976398"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Customer.cs</a:t>
            </a:r>
            <a:r>
              <a:rPr lang="zh-TW" altLang="en-US" sz="1400" dirty="0">
                <a:solidFill>
                  <a:schemeClr val="tx1"/>
                </a:solidFill>
                <a:ea typeface="標楷體" panose="03000509000000000000" pitchFamily="65" charset="-120"/>
              </a:rPr>
              <a:t>：定義顧客類別。其中在此</a:t>
            </a:r>
            <a:r>
              <a:rPr lang="en-US" altLang="zh-TW" sz="1400" dirty="0">
                <a:solidFill>
                  <a:schemeClr val="tx1"/>
                </a:solidFill>
                <a:ea typeface="標楷體" panose="03000509000000000000" pitchFamily="65" charset="-120"/>
              </a:rPr>
              <a:t>.cs</a:t>
            </a:r>
            <a:r>
              <a:rPr lang="zh-TW" altLang="en-US" sz="1400" dirty="0">
                <a:solidFill>
                  <a:schemeClr val="tx1"/>
                </a:solidFill>
                <a:ea typeface="標楷體" panose="03000509000000000000" pitchFamily="65" charset="-120"/>
              </a:rPr>
              <a:t>檔案中也定義了</a:t>
            </a:r>
            <a:r>
              <a:rPr lang="en-US" altLang="zh-TW" sz="1400" dirty="0" err="1">
                <a:solidFill>
                  <a:schemeClr val="tx1"/>
                </a:solidFill>
                <a:ea typeface="標楷體" panose="03000509000000000000" pitchFamily="65" charset="-120"/>
              </a:rPr>
              <a:t>FoodInfo</a:t>
            </a:r>
            <a:r>
              <a:rPr lang="zh-TW" altLang="en-US" sz="1400" dirty="0">
                <a:solidFill>
                  <a:schemeClr val="tx1"/>
                </a:solidFill>
                <a:ea typeface="標楷體" panose="03000509000000000000" pitchFamily="65" charset="-120"/>
              </a:rPr>
              <a:t>類別，用以表示顧客的單項餐點的詳細內容。</a:t>
            </a:r>
          </a:p>
        </p:txBody>
      </p:sp>
      <p:cxnSp>
        <p:nvCxnSpPr>
          <p:cNvPr id="53" name="直線接點 52">
            <a:extLst>
              <a:ext uri="{FF2B5EF4-FFF2-40B4-BE49-F238E27FC236}">
                <a16:creationId xmlns:a16="http://schemas.microsoft.com/office/drawing/2014/main" id="{55FAB9E4-B851-8F93-3EF7-7BEE95DCFAB8}"/>
              </a:ext>
            </a:extLst>
          </p:cNvPr>
          <p:cNvCxnSpPr>
            <a:cxnSpLocks/>
          </p:cNvCxnSpPr>
          <p:nvPr/>
        </p:nvCxnSpPr>
        <p:spPr>
          <a:xfrm>
            <a:off x="2398513" y="5077153"/>
            <a:ext cx="540000" cy="0"/>
          </a:xfrm>
          <a:prstGeom prst="line">
            <a:avLst/>
          </a:prstGeom>
        </p:spPr>
        <p:style>
          <a:lnRef idx="2">
            <a:schemeClr val="dk1"/>
          </a:lnRef>
          <a:fillRef idx="0">
            <a:schemeClr val="dk1"/>
          </a:fillRef>
          <a:effectRef idx="1">
            <a:schemeClr val="dk1"/>
          </a:effectRef>
          <a:fontRef idx="minor">
            <a:schemeClr val="tx1"/>
          </a:fontRef>
        </p:style>
      </p:cxnSp>
      <p:sp>
        <p:nvSpPr>
          <p:cNvPr id="54" name="矩形 53">
            <a:extLst>
              <a:ext uri="{FF2B5EF4-FFF2-40B4-BE49-F238E27FC236}">
                <a16:creationId xmlns:a16="http://schemas.microsoft.com/office/drawing/2014/main" id="{3ED3436A-EA02-B5F8-17FE-0B09A264243B}"/>
              </a:ext>
            </a:extLst>
          </p:cNvPr>
          <p:cNvSpPr/>
          <p:nvPr/>
        </p:nvSpPr>
        <p:spPr>
          <a:xfrm>
            <a:off x="2953574" y="4949423"/>
            <a:ext cx="2099434"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Food.cs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定義餐點類別。</a:t>
            </a:r>
            <a:endParaRPr lang="zh-TW" altLang="en-US" sz="1400" dirty="0">
              <a:solidFill>
                <a:schemeClr val="tx1"/>
              </a:solidFill>
              <a:ea typeface="標楷體" panose="03000509000000000000" pitchFamily="65" charset="-120"/>
            </a:endParaRPr>
          </a:p>
        </p:txBody>
      </p:sp>
      <p:cxnSp>
        <p:nvCxnSpPr>
          <p:cNvPr id="55" name="直線接點 54">
            <a:extLst>
              <a:ext uri="{FF2B5EF4-FFF2-40B4-BE49-F238E27FC236}">
                <a16:creationId xmlns:a16="http://schemas.microsoft.com/office/drawing/2014/main" id="{04B80DDA-9FE0-B401-7410-7A648E4B0B96}"/>
              </a:ext>
            </a:extLst>
          </p:cNvPr>
          <p:cNvCxnSpPr>
            <a:cxnSpLocks/>
          </p:cNvCxnSpPr>
          <p:nvPr/>
        </p:nvCxnSpPr>
        <p:spPr>
          <a:xfrm>
            <a:off x="2398513" y="5460273"/>
            <a:ext cx="575498" cy="0"/>
          </a:xfrm>
          <a:prstGeom prst="line">
            <a:avLst/>
          </a:prstGeom>
        </p:spPr>
        <p:style>
          <a:lnRef idx="2">
            <a:schemeClr val="dk1"/>
          </a:lnRef>
          <a:fillRef idx="0">
            <a:schemeClr val="dk1"/>
          </a:fillRef>
          <a:effectRef idx="1">
            <a:schemeClr val="dk1"/>
          </a:effectRef>
          <a:fontRef idx="minor">
            <a:schemeClr val="tx1"/>
          </a:fontRef>
        </p:style>
      </p:cxnSp>
      <p:sp>
        <p:nvSpPr>
          <p:cNvPr id="56" name="矩形 55">
            <a:extLst>
              <a:ext uri="{FF2B5EF4-FFF2-40B4-BE49-F238E27FC236}">
                <a16:creationId xmlns:a16="http://schemas.microsoft.com/office/drawing/2014/main" id="{6FDAE2F8-2FEC-7395-B639-7748FD779A46}"/>
              </a:ext>
            </a:extLst>
          </p:cNvPr>
          <p:cNvSpPr/>
          <p:nvPr/>
        </p:nvSpPr>
        <p:spPr>
          <a:xfrm>
            <a:off x="2938513" y="5283015"/>
            <a:ext cx="2451624"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Smtp.cs</a:t>
            </a:r>
            <a:r>
              <a:rPr lang="zh-TW" altLang="en-US" sz="1400" dirty="0">
                <a:solidFill>
                  <a:schemeClr val="tx1"/>
                </a:solidFill>
                <a:ea typeface="標楷體" panose="03000509000000000000" pitchFamily="65" charset="-120"/>
              </a:rPr>
              <a:t>：定義郵件寄發類別。</a:t>
            </a:r>
          </a:p>
        </p:txBody>
      </p:sp>
      <p:cxnSp>
        <p:nvCxnSpPr>
          <p:cNvPr id="26" name="接點: 肘形 25">
            <a:extLst>
              <a:ext uri="{FF2B5EF4-FFF2-40B4-BE49-F238E27FC236}">
                <a16:creationId xmlns:a16="http://schemas.microsoft.com/office/drawing/2014/main" id="{A75616C9-53C8-BAF0-7D50-B38A987B643F}"/>
              </a:ext>
            </a:extLst>
          </p:cNvPr>
          <p:cNvCxnSpPr>
            <a:cxnSpLocks/>
          </p:cNvCxnSpPr>
          <p:nvPr/>
        </p:nvCxnSpPr>
        <p:spPr>
          <a:xfrm>
            <a:off x="2553231" y="6003847"/>
            <a:ext cx="1524000" cy="276225"/>
          </a:xfrm>
          <a:prstGeom prst="bentConnector3">
            <a:avLst>
              <a:gd name="adj1" fmla="val -625"/>
            </a:avLst>
          </a:prstGeom>
          <a:ln w="127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36" name="矩形 35">
            <a:extLst>
              <a:ext uri="{FF2B5EF4-FFF2-40B4-BE49-F238E27FC236}">
                <a16:creationId xmlns:a16="http://schemas.microsoft.com/office/drawing/2014/main" id="{20BEDFB2-2E3C-2ED5-C26E-0B5DF086C61B}"/>
              </a:ext>
            </a:extLst>
          </p:cNvPr>
          <p:cNvSpPr/>
          <p:nvPr/>
        </p:nvSpPr>
        <p:spPr>
          <a:xfrm>
            <a:off x="4034320" y="6126698"/>
            <a:ext cx="2451624"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TW" altLang="en-US" sz="1400" dirty="0">
                <a:solidFill>
                  <a:srgbClr val="FF0000"/>
                </a:solidFill>
                <a:ea typeface="標楷體" panose="03000509000000000000" pitchFamily="65" charset="-120"/>
              </a:rPr>
              <a:t>細節請見下頁</a:t>
            </a:r>
          </a:p>
        </p:txBody>
      </p:sp>
    </p:spTree>
    <p:extLst>
      <p:ext uri="{BB962C8B-B14F-4D97-AF65-F5344CB8AC3E}">
        <p14:creationId xmlns:p14="http://schemas.microsoft.com/office/powerpoint/2010/main" val="1342374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3D97D34E-E800-8C2E-88CA-41FB81DA22D0}"/>
              </a:ext>
            </a:extLst>
          </p:cNvPr>
          <p:cNvSpPr>
            <a:spLocks noGrp="1"/>
          </p:cNvSpPr>
          <p:nvPr>
            <p:ph type="title"/>
          </p:nvPr>
        </p:nvSpPr>
        <p:spPr>
          <a:xfrm>
            <a:off x="976601" y="-174192"/>
            <a:ext cx="10515600" cy="1325562"/>
          </a:xfrm>
        </p:spPr>
        <p:txBody>
          <a:bodyPr>
            <a:normAutofit/>
          </a:bodyPr>
          <a:lstStyle/>
          <a:p>
            <a:pPr algn="ctr"/>
            <a:r>
              <a:rPr kumimoji="1" lang="zh-TW" altLang="en-US" sz="3200" dirty="0">
                <a:latin typeface="標楷體" panose="03000509000000000000" pitchFamily="65" charset="-120"/>
              </a:rPr>
              <a:t>半結構化資料儲存系統</a:t>
            </a:r>
          </a:p>
        </p:txBody>
      </p:sp>
      <p:sp>
        <p:nvSpPr>
          <p:cNvPr id="6" name="文字方塊 5">
            <a:extLst>
              <a:ext uri="{FF2B5EF4-FFF2-40B4-BE49-F238E27FC236}">
                <a16:creationId xmlns:a16="http://schemas.microsoft.com/office/drawing/2014/main" id="{B4D6C453-F1F5-3C34-97AD-1810D9C2B0B3}"/>
              </a:ext>
            </a:extLst>
          </p:cNvPr>
          <p:cNvSpPr txBox="1"/>
          <p:nvPr/>
        </p:nvSpPr>
        <p:spPr>
          <a:xfrm>
            <a:off x="1431637" y="843593"/>
            <a:ext cx="6096000" cy="307777"/>
          </a:xfrm>
          <a:prstGeom prst="rect">
            <a:avLst/>
          </a:prstGeom>
          <a:noFill/>
        </p:spPr>
        <p:txBody>
          <a:bodyPr wrap="square">
            <a:spAutoFit/>
          </a:bodyPr>
          <a:lstStyle/>
          <a:p>
            <a:r>
              <a:rPr lang="en-US" altLang="zh-TW" sz="1400" dirty="0" err="1">
                <a:solidFill>
                  <a:schemeClr val="tx1"/>
                </a:solidFill>
                <a:latin typeface="標楷體" panose="03000509000000000000" pitchFamily="65" charset="-120"/>
                <a:ea typeface="標楷體" panose="03000509000000000000" pitchFamily="65" charset="-120"/>
              </a:rPr>
              <a:t>JsonDB</a:t>
            </a:r>
            <a:endParaRPr lang="zh-TW" altLang="en-US" dirty="0">
              <a:ea typeface="標楷體" panose="03000509000000000000" pitchFamily="65" charset="-120"/>
            </a:endParaRPr>
          </a:p>
        </p:txBody>
      </p:sp>
      <p:cxnSp>
        <p:nvCxnSpPr>
          <p:cNvPr id="7" name="直線接點 6">
            <a:extLst>
              <a:ext uri="{FF2B5EF4-FFF2-40B4-BE49-F238E27FC236}">
                <a16:creationId xmlns:a16="http://schemas.microsoft.com/office/drawing/2014/main" id="{CA9BAAC8-678B-7033-2F17-1ACA14C5C282}"/>
              </a:ext>
            </a:extLst>
          </p:cNvPr>
          <p:cNvCxnSpPr>
            <a:cxnSpLocks/>
          </p:cNvCxnSpPr>
          <p:nvPr/>
        </p:nvCxnSpPr>
        <p:spPr>
          <a:xfrm flipH="1">
            <a:off x="1801739" y="1151370"/>
            <a:ext cx="3056" cy="3734758"/>
          </a:xfrm>
          <a:prstGeom prst="line">
            <a:avLst/>
          </a:prstGeom>
        </p:spPr>
        <p:style>
          <a:lnRef idx="2">
            <a:schemeClr val="dk1"/>
          </a:lnRef>
          <a:fillRef idx="0">
            <a:schemeClr val="dk1"/>
          </a:fillRef>
          <a:effectRef idx="1">
            <a:schemeClr val="dk1"/>
          </a:effectRef>
          <a:fontRef idx="minor">
            <a:schemeClr val="tx1"/>
          </a:fontRef>
        </p:style>
      </p:cxnSp>
      <p:cxnSp>
        <p:nvCxnSpPr>
          <p:cNvPr id="8" name="直線接點 7">
            <a:extLst>
              <a:ext uri="{FF2B5EF4-FFF2-40B4-BE49-F238E27FC236}">
                <a16:creationId xmlns:a16="http://schemas.microsoft.com/office/drawing/2014/main" id="{E5862C3F-3769-F39D-0918-9ADD31CCC172}"/>
              </a:ext>
            </a:extLst>
          </p:cNvPr>
          <p:cNvCxnSpPr>
            <a:cxnSpLocks/>
          </p:cNvCxnSpPr>
          <p:nvPr/>
        </p:nvCxnSpPr>
        <p:spPr>
          <a:xfrm>
            <a:off x="1801740" y="1277370"/>
            <a:ext cx="471055" cy="0"/>
          </a:xfrm>
          <a:prstGeom prst="line">
            <a:avLst/>
          </a:prstGeom>
        </p:spPr>
        <p:style>
          <a:lnRef idx="2">
            <a:schemeClr val="dk1"/>
          </a:lnRef>
          <a:fillRef idx="0">
            <a:schemeClr val="dk1"/>
          </a:fillRef>
          <a:effectRef idx="1">
            <a:schemeClr val="dk1"/>
          </a:effectRef>
          <a:fontRef idx="minor">
            <a:schemeClr val="tx1"/>
          </a:fontRef>
        </p:style>
      </p:cxnSp>
      <p:sp>
        <p:nvSpPr>
          <p:cNvPr id="10" name="矩形 9">
            <a:extLst>
              <a:ext uri="{FF2B5EF4-FFF2-40B4-BE49-F238E27FC236}">
                <a16:creationId xmlns:a16="http://schemas.microsoft.com/office/drawing/2014/main" id="{9FB8181C-3A41-97E5-9B14-36BC8F439A34}"/>
              </a:ext>
            </a:extLst>
          </p:cNvPr>
          <p:cNvSpPr/>
          <p:nvPr/>
        </p:nvSpPr>
        <p:spPr>
          <a:xfrm>
            <a:off x="2259831" y="1151370"/>
            <a:ext cx="3885068"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a:solidFill>
                  <a:schemeClr val="tx1"/>
                </a:solidFill>
                <a:latin typeface="標楷體" panose="03000509000000000000" pitchFamily="65" charset="-120"/>
                <a:ea typeface="標楷體" panose="03000509000000000000" pitchFamily="65" charset="-120"/>
              </a:rPr>
              <a:t>Reserved</a:t>
            </a:r>
            <a:r>
              <a:rPr lang="zh-TW" altLang="en-US" sz="1400" dirty="0">
                <a:solidFill>
                  <a:schemeClr val="tx1"/>
                </a:solidFill>
                <a:latin typeface="標楷體" panose="03000509000000000000" pitchFamily="65" charset="-120"/>
                <a:ea typeface="標楷體" panose="03000509000000000000" pitchFamily="65" charset="-120"/>
              </a:rPr>
              <a:t>：儲存預定資料</a:t>
            </a:r>
            <a:endParaRPr lang="en-US" altLang="zh-TW" sz="1400" dirty="0">
              <a:solidFill>
                <a:schemeClr val="tx1"/>
              </a:solidFill>
              <a:latin typeface="標楷體" panose="03000509000000000000" pitchFamily="65" charset="-120"/>
              <a:ea typeface="標楷體" panose="03000509000000000000" pitchFamily="65" charset="-120"/>
            </a:endParaRPr>
          </a:p>
        </p:txBody>
      </p:sp>
      <p:cxnSp>
        <p:nvCxnSpPr>
          <p:cNvPr id="11" name="直線接點 10">
            <a:extLst>
              <a:ext uri="{FF2B5EF4-FFF2-40B4-BE49-F238E27FC236}">
                <a16:creationId xmlns:a16="http://schemas.microsoft.com/office/drawing/2014/main" id="{1AD311BB-4C17-9FE9-A1B4-17E8A2A4CA35}"/>
              </a:ext>
            </a:extLst>
          </p:cNvPr>
          <p:cNvCxnSpPr>
            <a:cxnSpLocks/>
          </p:cNvCxnSpPr>
          <p:nvPr/>
        </p:nvCxnSpPr>
        <p:spPr>
          <a:xfrm>
            <a:off x="2473758" y="1655370"/>
            <a:ext cx="540000" cy="0"/>
          </a:xfrm>
          <a:prstGeom prst="line">
            <a:avLst/>
          </a:prstGeom>
        </p:spPr>
        <p:style>
          <a:lnRef idx="2">
            <a:schemeClr val="dk1"/>
          </a:lnRef>
          <a:fillRef idx="0">
            <a:schemeClr val="dk1"/>
          </a:fillRef>
          <a:effectRef idx="1">
            <a:schemeClr val="dk1"/>
          </a:effectRef>
          <a:fontRef idx="minor">
            <a:schemeClr val="tx1"/>
          </a:fontRef>
        </p:style>
      </p:cxnSp>
      <p:sp>
        <p:nvSpPr>
          <p:cNvPr id="12" name="矩形 11">
            <a:extLst>
              <a:ext uri="{FF2B5EF4-FFF2-40B4-BE49-F238E27FC236}">
                <a16:creationId xmlns:a16="http://schemas.microsoft.com/office/drawing/2014/main" id="{9276F17D-7D1C-AD9B-5076-AB8069A6CF34}"/>
              </a:ext>
            </a:extLst>
          </p:cNvPr>
          <p:cNvSpPr/>
          <p:nvPr/>
        </p:nvSpPr>
        <p:spPr>
          <a:xfrm>
            <a:off x="2993696" y="1459147"/>
            <a:ext cx="7137926" cy="5707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a:solidFill>
                  <a:schemeClr val="tx1"/>
                </a:solidFill>
                <a:ea typeface="標楷體" panose="03000509000000000000" pitchFamily="65" charset="-120"/>
              </a:rPr>
              <a:t>Floor1</a:t>
            </a:r>
            <a:r>
              <a:rPr lang="zh-TW" altLang="en-US" sz="1400" dirty="0">
                <a:solidFill>
                  <a:schemeClr val="tx1"/>
                </a:solidFill>
                <a:ea typeface="標楷體" panose="03000509000000000000" pitchFamily="65" charset="-120"/>
              </a:rPr>
              <a:t>：一樓的預訂資料，包含所有座位代號的</a:t>
            </a:r>
            <a:r>
              <a:rPr lang="en-US" altLang="zh-TW" sz="1400" dirty="0">
                <a:solidFill>
                  <a:schemeClr val="tx1"/>
                </a:solidFill>
                <a:ea typeface="標楷體" panose="03000509000000000000" pitchFamily="65" charset="-120"/>
              </a:rPr>
              <a:t>NDJSON</a:t>
            </a:r>
            <a:r>
              <a:rPr lang="zh-TW" altLang="en-US" sz="1400" dirty="0">
                <a:solidFill>
                  <a:schemeClr val="tx1"/>
                </a:solidFill>
                <a:ea typeface="標楷體" panose="03000509000000000000" pitchFamily="65" charset="-120"/>
              </a:rPr>
              <a:t>檔案，就不依依列出。</a:t>
            </a:r>
            <a:endParaRPr lang="en-US" altLang="zh-TW" sz="1400" dirty="0">
              <a:solidFill>
                <a:schemeClr val="tx1"/>
              </a:solidFill>
              <a:ea typeface="標楷體" panose="03000509000000000000" pitchFamily="65" charset="-120"/>
            </a:endParaRPr>
          </a:p>
          <a:p>
            <a:pPr algn="just"/>
            <a:r>
              <a:rPr lang="zh-TW" altLang="en-US" sz="1400" dirty="0">
                <a:solidFill>
                  <a:schemeClr val="tx1"/>
                </a:solidFill>
                <a:ea typeface="標楷體" panose="03000509000000000000" pitchFamily="65" charset="-120"/>
              </a:rPr>
              <a:t>各檔案內容的每一列，都代表者一個預約者的資訊。</a:t>
            </a:r>
          </a:p>
        </p:txBody>
      </p:sp>
      <p:cxnSp>
        <p:nvCxnSpPr>
          <p:cNvPr id="13" name="直線接點 12">
            <a:extLst>
              <a:ext uri="{FF2B5EF4-FFF2-40B4-BE49-F238E27FC236}">
                <a16:creationId xmlns:a16="http://schemas.microsoft.com/office/drawing/2014/main" id="{88900414-D030-B3FF-4738-FDEB9E68ABE1}"/>
              </a:ext>
            </a:extLst>
          </p:cNvPr>
          <p:cNvCxnSpPr>
            <a:cxnSpLocks/>
          </p:cNvCxnSpPr>
          <p:nvPr/>
        </p:nvCxnSpPr>
        <p:spPr>
          <a:xfrm>
            <a:off x="2473758" y="2315637"/>
            <a:ext cx="540000" cy="0"/>
          </a:xfrm>
          <a:prstGeom prst="line">
            <a:avLst/>
          </a:prstGeom>
        </p:spPr>
        <p:style>
          <a:lnRef idx="2">
            <a:schemeClr val="dk1"/>
          </a:lnRef>
          <a:fillRef idx="0">
            <a:schemeClr val="dk1"/>
          </a:fillRef>
          <a:effectRef idx="1">
            <a:schemeClr val="dk1"/>
          </a:effectRef>
          <a:fontRef idx="minor">
            <a:schemeClr val="tx1"/>
          </a:fontRef>
        </p:style>
      </p:cxnSp>
      <p:sp>
        <p:nvSpPr>
          <p:cNvPr id="14" name="矩形 13">
            <a:extLst>
              <a:ext uri="{FF2B5EF4-FFF2-40B4-BE49-F238E27FC236}">
                <a16:creationId xmlns:a16="http://schemas.microsoft.com/office/drawing/2014/main" id="{62FDE049-CDD6-2B06-7FDB-7C2C433E8FA4}"/>
              </a:ext>
            </a:extLst>
          </p:cNvPr>
          <p:cNvSpPr/>
          <p:nvPr/>
        </p:nvSpPr>
        <p:spPr>
          <a:xfrm>
            <a:off x="2993696" y="2121885"/>
            <a:ext cx="6927544" cy="5707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a:solidFill>
                  <a:schemeClr val="tx1"/>
                </a:solidFill>
                <a:ea typeface="標楷體" panose="03000509000000000000" pitchFamily="65" charset="-120"/>
              </a:rPr>
              <a:t>Floor2</a:t>
            </a:r>
            <a:r>
              <a:rPr lang="zh-TW" altLang="en-US" sz="1400" dirty="0">
                <a:solidFill>
                  <a:schemeClr val="tx1"/>
                </a:solidFill>
                <a:ea typeface="標楷體" panose="03000509000000000000" pitchFamily="65" charset="-120"/>
              </a:rPr>
              <a:t>：二樓的預訂資料，包含所有預約室代號的</a:t>
            </a:r>
            <a:r>
              <a:rPr lang="en-US" altLang="zh-TW" sz="1400" dirty="0">
                <a:solidFill>
                  <a:schemeClr val="tx1"/>
                </a:solidFill>
                <a:ea typeface="標楷體" panose="03000509000000000000" pitchFamily="65" charset="-120"/>
              </a:rPr>
              <a:t>NDJSON</a:t>
            </a:r>
            <a:r>
              <a:rPr lang="zh-TW" altLang="en-US" sz="1400" dirty="0">
                <a:solidFill>
                  <a:schemeClr val="tx1"/>
                </a:solidFill>
                <a:ea typeface="標楷體" panose="03000509000000000000" pitchFamily="65" charset="-120"/>
              </a:rPr>
              <a:t>檔案，就不依依列出。</a:t>
            </a:r>
            <a:br>
              <a:rPr lang="en-US" altLang="zh-TW" sz="1400" dirty="0">
                <a:solidFill>
                  <a:schemeClr val="tx1"/>
                </a:solidFill>
                <a:ea typeface="標楷體" panose="03000509000000000000" pitchFamily="65" charset="-120"/>
              </a:rPr>
            </a:br>
            <a:r>
              <a:rPr lang="zh-TW" altLang="en-US" sz="1400" dirty="0">
                <a:solidFill>
                  <a:schemeClr val="tx1"/>
                </a:solidFill>
                <a:ea typeface="標楷體" panose="03000509000000000000" pitchFamily="65" charset="-120"/>
              </a:rPr>
              <a:t>各檔案內容的每一列，都代表者一個預約者的資訊。</a:t>
            </a:r>
          </a:p>
        </p:txBody>
      </p:sp>
      <p:cxnSp>
        <p:nvCxnSpPr>
          <p:cNvPr id="21" name="直線接點 20">
            <a:extLst>
              <a:ext uri="{FF2B5EF4-FFF2-40B4-BE49-F238E27FC236}">
                <a16:creationId xmlns:a16="http://schemas.microsoft.com/office/drawing/2014/main" id="{CDF0DC14-1109-2113-18AB-EEB9A9FD85AC}"/>
              </a:ext>
            </a:extLst>
          </p:cNvPr>
          <p:cNvCxnSpPr>
            <a:cxnSpLocks/>
          </p:cNvCxnSpPr>
          <p:nvPr/>
        </p:nvCxnSpPr>
        <p:spPr>
          <a:xfrm>
            <a:off x="2473758" y="1403370"/>
            <a:ext cx="0" cy="921261"/>
          </a:xfrm>
          <a:prstGeom prst="line">
            <a:avLst/>
          </a:prstGeom>
        </p:spPr>
        <p:style>
          <a:lnRef idx="2">
            <a:schemeClr val="dk1"/>
          </a:lnRef>
          <a:fillRef idx="0">
            <a:schemeClr val="dk1"/>
          </a:fillRef>
          <a:effectRef idx="1">
            <a:schemeClr val="dk1"/>
          </a:effectRef>
          <a:fontRef idx="minor">
            <a:schemeClr val="tx1"/>
          </a:fontRef>
        </p:style>
      </p:cxnSp>
      <p:cxnSp>
        <p:nvCxnSpPr>
          <p:cNvPr id="22" name="直線接點 21">
            <a:extLst>
              <a:ext uri="{FF2B5EF4-FFF2-40B4-BE49-F238E27FC236}">
                <a16:creationId xmlns:a16="http://schemas.microsoft.com/office/drawing/2014/main" id="{7CA69CB4-4B62-7B63-A7DE-634F4484A976}"/>
              </a:ext>
            </a:extLst>
          </p:cNvPr>
          <p:cNvCxnSpPr>
            <a:cxnSpLocks/>
          </p:cNvCxnSpPr>
          <p:nvPr/>
        </p:nvCxnSpPr>
        <p:spPr>
          <a:xfrm>
            <a:off x="1804795" y="3334705"/>
            <a:ext cx="468000" cy="0"/>
          </a:xfrm>
          <a:prstGeom prst="line">
            <a:avLst/>
          </a:prstGeom>
        </p:spPr>
        <p:style>
          <a:lnRef idx="2">
            <a:schemeClr val="dk1"/>
          </a:lnRef>
          <a:fillRef idx="0">
            <a:schemeClr val="dk1"/>
          </a:fillRef>
          <a:effectRef idx="1">
            <a:schemeClr val="dk1"/>
          </a:effectRef>
          <a:fontRef idx="minor">
            <a:schemeClr val="tx1"/>
          </a:fontRef>
        </p:style>
      </p:cxnSp>
      <p:sp>
        <p:nvSpPr>
          <p:cNvPr id="23" name="矩形 22">
            <a:extLst>
              <a:ext uri="{FF2B5EF4-FFF2-40B4-BE49-F238E27FC236}">
                <a16:creationId xmlns:a16="http://schemas.microsoft.com/office/drawing/2014/main" id="{BF22DAE5-9CBC-7170-1D58-90C79000FAC1}"/>
              </a:ext>
            </a:extLst>
          </p:cNvPr>
          <p:cNvSpPr/>
          <p:nvPr/>
        </p:nvSpPr>
        <p:spPr>
          <a:xfrm>
            <a:off x="2259830" y="3140683"/>
            <a:ext cx="7661410" cy="4992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a:solidFill>
                  <a:schemeClr val="tx1"/>
                </a:solidFill>
                <a:latin typeface="標楷體" panose="03000509000000000000" pitchFamily="65" charset="-120"/>
                <a:ea typeface="標楷體" panose="03000509000000000000" pitchFamily="65" charset="-120"/>
              </a:rPr>
              <a:t>Menu</a:t>
            </a:r>
            <a:r>
              <a:rPr lang="zh-TW" altLang="en-US" sz="1400" dirty="0">
                <a:solidFill>
                  <a:schemeClr val="tx1"/>
                </a:solidFill>
                <a:latin typeface="標楷體" panose="03000509000000000000" pitchFamily="65" charset="-120"/>
                <a:ea typeface="標楷體" panose="03000509000000000000" pitchFamily="65" charset="-120"/>
              </a:rPr>
              <a:t>：儲存菜單資訊，包含所有餐點分類項目的</a:t>
            </a:r>
            <a:r>
              <a:rPr lang="en-US" altLang="zh-TW" sz="1400" dirty="0">
                <a:solidFill>
                  <a:schemeClr val="tx1"/>
                </a:solidFill>
                <a:latin typeface="標楷體" panose="03000509000000000000" pitchFamily="65" charset="-120"/>
                <a:ea typeface="標楷體" panose="03000509000000000000" pitchFamily="65" charset="-120"/>
              </a:rPr>
              <a:t>NDJSON</a:t>
            </a:r>
            <a:r>
              <a:rPr lang="zh-TW" altLang="en-US" sz="1400" dirty="0">
                <a:solidFill>
                  <a:schemeClr val="tx1"/>
                </a:solidFill>
                <a:ea typeface="標楷體" panose="03000509000000000000" pitchFamily="65" charset="-120"/>
              </a:rPr>
              <a:t>，就不依依列出。</a:t>
            </a:r>
            <a:endParaRPr lang="en-US" altLang="zh-TW" sz="1400" dirty="0">
              <a:solidFill>
                <a:schemeClr val="tx1"/>
              </a:solidFill>
              <a:latin typeface="標楷體" panose="03000509000000000000" pitchFamily="65" charset="-120"/>
              <a:ea typeface="標楷體" panose="03000509000000000000" pitchFamily="65" charset="-120"/>
            </a:endParaRPr>
          </a:p>
          <a:p>
            <a:r>
              <a:rPr lang="zh-TW" altLang="en-US" sz="1400" dirty="0">
                <a:solidFill>
                  <a:schemeClr val="tx1"/>
                </a:solidFill>
                <a:ea typeface="標楷體" panose="03000509000000000000" pitchFamily="65" charset="-120"/>
              </a:rPr>
              <a:t>各檔案內容的每一列，都代表一個餐點資訊。</a:t>
            </a:r>
            <a:endParaRPr lang="en-US" altLang="zh-TW" sz="1400" dirty="0">
              <a:solidFill>
                <a:schemeClr val="tx1"/>
              </a:solidFill>
              <a:ea typeface="標楷體" panose="03000509000000000000" pitchFamily="65" charset="-120"/>
            </a:endParaRPr>
          </a:p>
        </p:txBody>
      </p:sp>
      <p:cxnSp>
        <p:nvCxnSpPr>
          <p:cNvPr id="27" name="直線接點 26">
            <a:extLst>
              <a:ext uri="{FF2B5EF4-FFF2-40B4-BE49-F238E27FC236}">
                <a16:creationId xmlns:a16="http://schemas.microsoft.com/office/drawing/2014/main" id="{7BA08D86-E699-7702-64F6-7EA0CBAA51F8}"/>
              </a:ext>
            </a:extLst>
          </p:cNvPr>
          <p:cNvCxnSpPr>
            <a:cxnSpLocks/>
          </p:cNvCxnSpPr>
          <p:nvPr/>
        </p:nvCxnSpPr>
        <p:spPr>
          <a:xfrm>
            <a:off x="1801740" y="4886128"/>
            <a:ext cx="471055" cy="0"/>
          </a:xfrm>
          <a:prstGeom prst="line">
            <a:avLst/>
          </a:prstGeom>
        </p:spPr>
        <p:style>
          <a:lnRef idx="2">
            <a:schemeClr val="dk1"/>
          </a:lnRef>
          <a:fillRef idx="0">
            <a:schemeClr val="dk1"/>
          </a:fillRef>
          <a:effectRef idx="1">
            <a:schemeClr val="dk1"/>
          </a:effectRef>
          <a:fontRef idx="minor">
            <a:schemeClr val="tx1"/>
          </a:fontRef>
        </p:style>
      </p:cxnSp>
      <p:sp>
        <p:nvSpPr>
          <p:cNvPr id="28" name="矩形 27">
            <a:extLst>
              <a:ext uri="{FF2B5EF4-FFF2-40B4-BE49-F238E27FC236}">
                <a16:creationId xmlns:a16="http://schemas.microsoft.com/office/drawing/2014/main" id="{45502227-FA56-54AC-D7EA-BD00608E8409}"/>
              </a:ext>
            </a:extLst>
          </p:cNvPr>
          <p:cNvSpPr/>
          <p:nvPr/>
        </p:nvSpPr>
        <p:spPr>
          <a:xfrm>
            <a:off x="2259831" y="4711942"/>
            <a:ext cx="3885068"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err="1">
                <a:solidFill>
                  <a:schemeClr val="tx1"/>
                </a:solidFill>
                <a:latin typeface="標楷體" panose="03000509000000000000" pitchFamily="65" charset="-120"/>
                <a:ea typeface="標楷體" panose="03000509000000000000" pitchFamily="65" charset="-120"/>
              </a:rPr>
              <a:t>SeatID</a:t>
            </a:r>
            <a:r>
              <a:rPr lang="en-US" altLang="zh-TW" sz="1400" dirty="0">
                <a:solidFill>
                  <a:schemeClr val="tx1"/>
                </a:solidFill>
                <a:latin typeface="標楷體" panose="03000509000000000000" pitchFamily="65" charset="-120"/>
                <a:ea typeface="標楷體" panose="03000509000000000000" pitchFamily="65" charset="-120"/>
              </a:rPr>
              <a:t> : </a:t>
            </a:r>
            <a:r>
              <a:rPr lang="zh-TW" altLang="en-US" sz="1400" dirty="0">
                <a:solidFill>
                  <a:schemeClr val="tx1"/>
                </a:solidFill>
                <a:latin typeface="標楷體" panose="03000509000000000000" pitchFamily="65" charset="-120"/>
                <a:ea typeface="標楷體" panose="03000509000000000000" pitchFamily="65" charset="-120"/>
              </a:rPr>
              <a:t>儲存使用空間的代號</a:t>
            </a:r>
            <a:endParaRPr lang="en-US" altLang="zh-TW" sz="1400" dirty="0">
              <a:solidFill>
                <a:schemeClr val="tx1"/>
              </a:solidFill>
              <a:latin typeface="標楷體" panose="03000509000000000000" pitchFamily="65" charset="-120"/>
              <a:ea typeface="標楷體" panose="03000509000000000000" pitchFamily="65" charset="-120"/>
            </a:endParaRPr>
          </a:p>
        </p:txBody>
      </p:sp>
      <p:cxnSp>
        <p:nvCxnSpPr>
          <p:cNvPr id="30" name="直線接點 29">
            <a:extLst>
              <a:ext uri="{FF2B5EF4-FFF2-40B4-BE49-F238E27FC236}">
                <a16:creationId xmlns:a16="http://schemas.microsoft.com/office/drawing/2014/main" id="{959A787C-3071-022A-2545-F671D1E41BCD}"/>
              </a:ext>
            </a:extLst>
          </p:cNvPr>
          <p:cNvCxnSpPr>
            <a:cxnSpLocks/>
          </p:cNvCxnSpPr>
          <p:nvPr/>
        </p:nvCxnSpPr>
        <p:spPr>
          <a:xfrm>
            <a:off x="2473758" y="5322665"/>
            <a:ext cx="540000" cy="0"/>
          </a:xfrm>
          <a:prstGeom prst="line">
            <a:avLst/>
          </a:prstGeom>
        </p:spPr>
        <p:style>
          <a:lnRef idx="2">
            <a:schemeClr val="dk1"/>
          </a:lnRef>
          <a:fillRef idx="0">
            <a:schemeClr val="dk1"/>
          </a:fillRef>
          <a:effectRef idx="1">
            <a:schemeClr val="dk1"/>
          </a:effectRef>
          <a:fontRef idx="minor">
            <a:schemeClr val="tx1"/>
          </a:fontRef>
        </p:style>
      </p:cxnSp>
      <p:cxnSp>
        <p:nvCxnSpPr>
          <p:cNvPr id="31" name="直線接點 30">
            <a:extLst>
              <a:ext uri="{FF2B5EF4-FFF2-40B4-BE49-F238E27FC236}">
                <a16:creationId xmlns:a16="http://schemas.microsoft.com/office/drawing/2014/main" id="{D172762B-095E-5245-FE79-E93E67E58A09}"/>
              </a:ext>
            </a:extLst>
          </p:cNvPr>
          <p:cNvCxnSpPr>
            <a:cxnSpLocks/>
          </p:cNvCxnSpPr>
          <p:nvPr/>
        </p:nvCxnSpPr>
        <p:spPr>
          <a:xfrm>
            <a:off x="2473758" y="5933389"/>
            <a:ext cx="540000" cy="0"/>
          </a:xfrm>
          <a:prstGeom prst="line">
            <a:avLst/>
          </a:prstGeom>
        </p:spPr>
        <p:style>
          <a:lnRef idx="2">
            <a:schemeClr val="dk1"/>
          </a:lnRef>
          <a:fillRef idx="0">
            <a:schemeClr val="dk1"/>
          </a:fillRef>
          <a:effectRef idx="1">
            <a:schemeClr val="dk1"/>
          </a:effectRef>
          <a:fontRef idx="minor">
            <a:schemeClr val="tx1"/>
          </a:fontRef>
        </p:style>
      </p:cxnSp>
      <p:sp>
        <p:nvSpPr>
          <p:cNvPr id="32" name="矩形 31">
            <a:extLst>
              <a:ext uri="{FF2B5EF4-FFF2-40B4-BE49-F238E27FC236}">
                <a16:creationId xmlns:a16="http://schemas.microsoft.com/office/drawing/2014/main" id="{8701F96C-8B1F-BFDB-13AF-55D5E3DF9F34}"/>
              </a:ext>
            </a:extLst>
          </p:cNvPr>
          <p:cNvSpPr/>
          <p:nvPr/>
        </p:nvSpPr>
        <p:spPr>
          <a:xfrm>
            <a:off x="2993696" y="5778120"/>
            <a:ext cx="3045152" cy="31053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a:solidFill>
                  <a:schemeClr val="tx1"/>
                </a:solidFill>
                <a:ea typeface="標楷體" panose="03000509000000000000" pitchFamily="65" charset="-120"/>
              </a:rPr>
              <a:t>Floor2</a:t>
            </a:r>
            <a:r>
              <a:rPr lang="zh-TW" altLang="en-US" sz="1400" dirty="0">
                <a:solidFill>
                  <a:schemeClr val="tx1"/>
                </a:solidFill>
                <a:ea typeface="標楷體" panose="03000509000000000000" pitchFamily="65" charset="-120"/>
              </a:rPr>
              <a:t>：二樓的所有預約室</a:t>
            </a:r>
            <a:r>
              <a:rPr lang="en-US" altLang="zh-TW" sz="1400" dirty="0">
                <a:solidFill>
                  <a:schemeClr val="tx1"/>
                </a:solidFill>
                <a:ea typeface="標楷體" panose="03000509000000000000" pitchFamily="65" charset="-120"/>
              </a:rPr>
              <a:t>ID</a:t>
            </a:r>
            <a:r>
              <a:rPr lang="zh-TW" altLang="en-US" sz="1400" dirty="0">
                <a:solidFill>
                  <a:schemeClr val="tx1"/>
                </a:solidFill>
                <a:ea typeface="標楷體" panose="03000509000000000000" pitchFamily="65" charset="-120"/>
              </a:rPr>
              <a:t>編號。</a:t>
            </a:r>
          </a:p>
        </p:txBody>
      </p:sp>
      <p:cxnSp>
        <p:nvCxnSpPr>
          <p:cNvPr id="33" name="直線接點 32">
            <a:extLst>
              <a:ext uri="{FF2B5EF4-FFF2-40B4-BE49-F238E27FC236}">
                <a16:creationId xmlns:a16="http://schemas.microsoft.com/office/drawing/2014/main" id="{75F48D0C-0451-B08A-EF77-FFC87160A384}"/>
              </a:ext>
            </a:extLst>
          </p:cNvPr>
          <p:cNvCxnSpPr>
            <a:cxnSpLocks/>
          </p:cNvCxnSpPr>
          <p:nvPr/>
        </p:nvCxnSpPr>
        <p:spPr>
          <a:xfrm>
            <a:off x="2473758" y="5012128"/>
            <a:ext cx="0" cy="921261"/>
          </a:xfrm>
          <a:prstGeom prst="line">
            <a:avLst/>
          </a:prstGeom>
        </p:spPr>
        <p:style>
          <a:lnRef idx="2">
            <a:schemeClr val="dk1"/>
          </a:lnRef>
          <a:fillRef idx="0">
            <a:schemeClr val="dk1"/>
          </a:fillRef>
          <a:effectRef idx="1">
            <a:schemeClr val="dk1"/>
          </a:effectRef>
          <a:fontRef idx="minor">
            <a:schemeClr val="tx1"/>
          </a:fontRef>
        </p:style>
      </p:cxnSp>
      <p:sp>
        <p:nvSpPr>
          <p:cNvPr id="34" name="矩形 33">
            <a:extLst>
              <a:ext uri="{FF2B5EF4-FFF2-40B4-BE49-F238E27FC236}">
                <a16:creationId xmlns:a16="http://schemas.microsoft.com/office/drawing/2014/main" id="{7792F849-12F3-8470-55A1-F2966F37EAF4}"/>
              </a:ext>
            </a:extLst>
          </p:cNvPr>
          <p:cNvSpPr/>
          <p:nvPr/>
        </p:nvSpPr>
        <p:spPr>
          <a:xfrm>
            <a:off x="2993696" y="5159990"/>
            <a:ext cx="3045154" cy="325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a:solidFill>
                  <a:schemeClr val="tx1"/>
                </a:solidFill>
                <a:ea typeface="標楷體" panose="03000509000000000000" pitchFamily="65" charset="-120"/>
              </a:rPr>
              <a:t>Floor1</a:t>
            </a:r>
            <a:r>
              <a:rPr lang="zh-TW" altLang="en-US" sz="1400" dirty="0">
                <a:solidFill>
                  <a:schemeClr val="tx1"/>
                </a:solidFill>
                <a:ea typeface="標楷體" panose="03000509000000000000" pitchFamily="65" charset="-120"/>
              </a:rPr>
              <a:t>：一樓的所有座位的</a:t>
            </a:r>
            <a:r>
              <a:rPr lang="en-US" altLang="zh-TW" sz="1400" dirty="0">
                <a:solidFill>
                  <a:schemeClr val="tx1"/>
                </a:solidFill>
                <a:ea typeface="標楷體" panose="03000509000000000000" pitchFamily="65" charset="-120"/>
              </a:rPr>
              <a:t>ID</a:t>
            </a:r>
            <a:r>
              <a:rPr lang="zh-TW" altLang="en-US" sz="1400" dirty="0">
                <a:solidFill>
                  <a:schemeClr val="tx1"/>
                </a:solidFill>
                <a:ea typeface="標楷體" panose="03000509000000000000" pitchFamily="65" charset="-120"/>
              </a:rPr>
              <a:t>編號。</a:t>
            </a:r>
          </a:p>
        </p:txBody>
      </p:sp>
    </p:spTree>
    <p:extLst>
      <p:ext uri="{BB962C8B-B14F-4D97-AF65-F5344CB8AC3E}">
        <p14:creationId xmlns:p14="http://schemas.microsoft.com/office/powerpoint/2010/main" val="308382455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6">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1363</TotalTime>
  <Words>4152</Words>
  <Application>Microsoft Office PowerPoint</Application>
  <PresentationFormat>寬螢幕</PresentationFormat>
  <Paragraphs>248</Paragraphs>
  <Slides>53</Slides>
  <Notes>1</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53</vt:i4>
      </vt:variant>
    </vt:vector>
  </HeadingPairs>
  <TitlesOfParts>
    <vt:vector size="58" baseType="lpstr">
      <vt:lpstr>標楷體</vt:lpstr>
      <vt:lpstr>Arial</vt:lpstr>
      <vt:lpstr>Times New Roman</vt:lpstr>
      <vt:lpstr>Wingdings</vt:lpstr>
      <vt:lpstr>Office 佈景主題</vt:lpstr>
      <vt:lpstr>小歇一刻 K書中心預約系統</vt:lpstr>
      <vt:lpstr>第一章 緒論</vt:lpstr>
      <vt:lpstr>PowerPoint 簡報</vt:lpstr>
      <vt:lpstr>PowerPoint 簡報</vt:lpstr>
      <vt:lpstr>第二章 系統設計</vt:lpstr>
      <vt:lpstr>PowerPoint 簡報</vt:lpstr>
      <vt:lpstr>PowerPoint 簡報</vt:lpstr>
      <vt:lpstr>功能模組說明</vt:lpstr>
      <vt:lpstr>半結構化資料儲存系統</vt:lpstr>
      <vt:lpstr>PowerPoint 簡報</vt:lpstr>
      <vt:lpstr>PowerPoint 簡報</vt:lpstr>
      <vt:lpstr>第三章 系統實現</vt:lpstr>
      <vt:lpstr>開發環境</vt:lpstr>
      <vt:lpstr>核心功能代碼解析 自定義類別</vt:lpstr>
      <vt:lpstr>核心功能代碼解析 自定義類別</vt:lpstr>
      <vt:lpstr>核心功能代碼解析 自定義類別</vt:lpstr>
      <vt:lpstr>核心功能代碼解析 自定義類別</vt:lpstr>
      <vt:lpstr>核心功能代碼解析 專案一 Form1：Login.cs</vt:lpstr>
      <vt:lpstr>核心功能代碼解析 專案一 Form1：Login.cs</vt:lpstr>
      <vt:lpstr>核心功能代碼解析 專案一  Form1：Login.cs</vt:lpstr>
      <vt:lpstr>核心功能代碼解析 專案一 Form1 Login.cs</vt:lpstr>
      <vt:lpstr>核心功能代碼解析 專案一 Form1 Login.cs</vt:lpstr>
      <vt:lpstr>核心功能代碼解析 專案一 Form1 Login.cs</vt:lpstr>
      <vt:lpstr>核心功能代碼解析 專案一 Form1：Login.cs</vt:lpstr>
      <vt:lpstr>核心功能代碼解析 專案一 Form2 Map.cs</vt:lpstr>
      <vt:lpstr>核心功能代碼解析 專案一 Form2 Map.cs</vt:lpstr>
      <vt:lpstr>核心功能代碼解析 專案一 Form3 FirstF.cs及Form4 SecondF.cs </vt:lpstr>
      <vt:lpstr>核心功能代碼解析 專案一 Form3 FirstF.cs及Form4 SecondF.cs </vt:lpstr>
      <vt:lpstr>核心功能代碼解析 專案一 Form5 Menu.cs</vt:lpstr>
      <vt:lpstr>核心功能代碼解析 專案一 Form5 Menu.cs</vt:lpstr>
      <vt:lpstr>核心功能代碼解析 專案一 Form5 Menu.cs</vt:lpstr>
      <vt:lpstr>核心功能代碼解析 專案一 Form5 Menu.cs</vt:lpstr>
      <vt:lpstr>核心功能代碼解析 專案一 Form5 Menu.cs</vt:lpstr>
      <vt:lpstr>核心功能代碼解析 專案一 Form5 Menu.cs</vt:lpstr>
      <vt:lpstr>核心功能代碼解析 專案一 Form5 Menu.cs</vt:lpstr>
      <vt:lpstr>核心功能代碼解析 專案一 Form5 Menu.cs</vt:lpstr>
      <vt:lpstr>核心功能代碼解析 專案一 Program.cs</vt:lpstr>
      <vt:lpstr>核心功能代碼解析 專案二 Form6 Reserved.cs</vt:lpstr>
      <vt:lpstr>核心功能代碼解析 專案二 Form6 Reserved.cs</vt:lpstr>
      <vt:lpstr>核心功能代碼解析 Google App Script</vt:lpstr>
      <vt:lpstr>核心功能代碼解析 Google App Script</vt:lpstr>
      <vt:lpstr>核心功能代碼解析 Google App Script</vt:lpstr>
      <vt:lpstr>介面使用與使用者操作流程</vt:lpstr>
      <vt:lpstr>PowerPoint 簡報</vt:lpstr>
      <vt:lpstr>PowerPoint 簡報</vt:lpstr>
      <vt:lpstr>Menu.cs</vt:lpstr>
      <vt:lpstr>Reserved.cs</vt:lpstr>
      <vt:lpstr>第四章 結論與未來工作 </vt:lpstr>
      <vt:lpstr>研究成果總結</vt:lpstr>
      <vt:lpstr>PowerPoint 簡報</vt:lpstr>
      <vt:lpstr>專題限制</vt:lpstr>
      <vt:lpstr>PowerPoint 簡報</vt:lpstr>
      <vt:lpstr>附錄. 參考文獻</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鑒 陞</dc:creator>
  <cp:keywords/>
  <dc:description/>
  <cp:lastModifiedBy>鑒 陞</cp:lastModifiedBy>
  <cp:revision>101</cp:revision>
  <dcterms:created xsi:type="dcterms:W3CDTF">2025-05-19T05:54:12Z</dcterms:created>
  <dcterms:modified xsi:type="dcterms:W3CDTF">2025-06-03T07:02:49Z</dcterms:modified>
  <cp:category/>
</cp:coreProperties>
</file>